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523" r:id="rId3"/>
    <p:sldId id="532" r:id="rId4"/>
    <p:sldId id="533" r:id="rId5"/>
    <p:sldId id="534" r:id="rId6"/>
    <p:sldId id="535" r:id="rId7"/>
    <p:sldId id="536" r:id="rId8"/>
    <p:sldId id="529" r:id="rId9"/>
    <p:sldId id="539" r:id="rId10"/>
    <p:sldId id="540" r:id="rId11"/>
    <p:sldId id="537" r:id="rId12"/>
    <p:sldId id="542" r:id="rId13"/>
    <p:sldId id="541" r:id="rId14"/>
    <p:sldId id="543" r:id="rId15"/>
    <p:sldId id="551" r:id="rId16"/>
    <p:sldId id="554" r:id="rId17"/>
    <p:sldId id="560" r:id="rId18"/>
    <p:sldId id="559" r:id="rId19"/>
    <p:sldId id="555" r:id="rId20"/>
    <p:sldId id="508" r:id="rId21"/>
    <p:sldId id="509" r:id="rId22"/>
    <p:sldId id="27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 autoAdjust="0"/>
    <p:restoredTop sz="96327"/>
  </p:normalViewPr>
  <p:slideViewPr>
    <p:cSldViewPr snapToGrid="0">
      <p:cViewPr varScale="1">
        <p:scale>
          <a:sx n="107" d="100"/>
          <a:sy n="107" d="100"/>
        </p:scale>
        <p:origin x="86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ny Davies" userId="b3c95d76-c150-4dfb-9197-7b6f01d238ad" providerId="ADAL" clId="{8C87C85B-EF24-4973-B67F-018C6FD47474}"/>
    <pc:docChg chg="modSld">
      <pc:chgData name="Vinny Davies" userId="b3c95d76-c150-4dfb-9197-7b6f01d238ad" providerId="ADAL" clId="{8C87C85B-EF24-4973-B67F-018C6FD47474}" dt="2025-01-20T17:43:48.912" v="5" actId="20577"/>
      <pc:docMkLst>
        <pc:docMk/>
      </pc:docMkLst>
      <pc:sldChg chg="modSp mod">
        <pc:chgData name="Vinny Davies" userId="b3c95d76-c150-4dfb-9197-7b6f01d238ad" providerId="ADAL" clId="{8C87C85B-EF24-4973-B67F-018C6FD47474}" dt="2025-01-20T17:43:48.912" v="5" actId="20577"/>
        <pc:sldMkLst>
          <pc:docMk/>
          <pc:sldMk cId="3813210178" sldId="508"/>
        </pc:sldMkLst>
        <pc:spChg chg="mod">
          <ac:chgData name="Vinny Davies" userId="b3c95d76-c150-4dfb-9197-7b6f01d238ad" providerId="ADAL" clId="{8C87C85B-EF24-4973-B67F-018C6FD47474}" dt="2025-01-20T17:43:48.912" v="5" actId="20577"/>
          <ac:spMkLst>
            <pc:docMk/>
            <pc:sldMk cId="3813210178" sldId="508"/>
            <ac:spMk id="2" creationId="{2ED1CBC4-036D-68B6-2A39-10A778AF07C6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95AE2-43AC-144B-AE88-DCB376799F11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24E5BB-E6B0-B84A-ABCD-9A3E9C2D7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42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55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40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2551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336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8739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181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487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707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743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198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F2E26-EC2D-A5CF-2DD1-396F0CE20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DFF2A7-2D53-9E90-2A93-00CB38D9EF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1752EB-7B29-0059-0BF0-F244F70F54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1E8AE2-291B-629A-04FB-0EAFC7DDA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92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070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780C6-5E7F-6341-216B-B0F215240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2B0492-E47F-1E79-BD29-CE26734537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7CDF01-2DA0-825B-EB1E-B044CFF474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74E14-9CE7-644B-240C-79B1EB09AF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682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162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44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54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38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41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52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098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44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3BB4406-02B4-284F-84C5-A21F22E6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5FEA054A-F191-E34B-8C26-BA11F3F0C0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474450" cy="46069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170" y="365126"/>
            <a:ext cx="8713630" cy="1040342"/>
          </a:xfrm>
        </p:spPr>
        <p:txBody>
          <a:bodyPr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2524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3048" y="365125"/>
            <a:ext cx="8702339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9408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97420DD-2415-454D-AA0F-DBDA719C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28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680" y="2123676"/>
            <a:ext cx="4027169" cy="1600200"/>
          </a:xfrm>
        </p:spPr>
        <p:txBody>
          <a:bodyPr anchor="t">
            <a:normAutofit/>
          </a:bodyPr>
          <a:lstStyle>
            <a:lvl1pPr algn="l">
              <a:defRPr sz="2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1680" y="3934224"/>
            <a:ext cx="4030345" cy="19347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8039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9978F3-40AA-B047-B077-E6C1CE004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418" y="1657926"/>
            <a:ext cx="6629400" cy="789709"/>
          </a:xfrm>
        </p:spPr>
        <p:txBody>
          <a:bodyPr/>
          <a:lstStyle>
            <a:lvl1pPr algn="l">
              <a:defRPr/>
            </a:lvl1pPr>
          </a:lstStyle>
          <a:p>
            <a:endParaRPr lang="en-GB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57762F7-94EF-0744-BA0E-BF26083BC29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90563" y="3016250"/>
            <a:ext cx="5680075" cy="6223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4273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C5A3FE5F-792E-894C-96F2-B918CA1BC6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567" y="1705342"/>
            <a:ext cx="11100631" cy="4740427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400" b="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4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Body text Arial 24pt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81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qu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8795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1800" y="681037"/>
            <a:ext cx="5842000" cy="1009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24FB1-CB24-4B4C-BFD4-AD276D9A4059}" type="datetimeFigureOut">
              <a:rPr lang="en-GB" smtClean="0"/>
              <a:t>20/01/2025</a:t>
            </a:fld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9F3F6-C255-4AC5-91C2-3F61B6509B36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262A0F-9E49-6B4D-94F3-647B33A2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9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2" r:id="rId2"/>
    <p:sldLayoutId id="2147483653" r:id="rId3"/>
    <p:sldLayoutId id="2147483654" r:id="rId4"/>
    <p:sldLayoutId id="2147483656" r:id="rId5"/>
    <p:sldLayoutId id="2147483649" r:id="rId6"/>
    <p:sldLayoutId id="2147483684" r:id="rId7"/>
    <p:sldLayoutId id="2147483691" r:id="rId8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image" Target="../media/image15.jpeg"/><Relationship Id="rId5" Type="http://schemas.openxmlformats.org/officeDocument/2006/relationships/image" Target="../media/image7.png"/><Relationship Id="rId10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11" Type="http://schemas.openxmlformats.org/officeDocument/2006/relationships/image" Target="../media/image31.jpeg"/><Relationship Id="rId5" Type="http://schemas.openxmlformats.org/officeDocument/2006/relationships/image" Target="../media/image25.png"/><Relationship Id="rId10" Type="http://schemas.openxmlformats.org/officeDocument/2006/relationships/image" Target="../media/image30.jpeg"/><Relationship Id="rId4" Type="http://schemas.openxmlformats.org/officeDocument/2006/relationships/image" Target="../media/image24.png"/><Relationship Id="rId9" Type="http://schemas.openxmlformats.org/officeDocument/2006/relationships/image" Target="../media/image29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5.jp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hyperlink" Target="https://github.com/vinnydavies/presentations" TargetMode="External"/><Relationship Id="rId4" Type="http://schemas.openxmlformats.org/officeDocument/2006/relationships/hyperlink" Target="mailto:Vinny.Davies@Glasgow.ac.u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he Gilbert Scott Building">
            <a:extLst>
              <a:ext uri="{FF2B5EF4-FFF2-40B4-BE49-F238E27FC236}">
                <a16:creationId xmlns:a16="http://schemas.microsoft.com/office/drawing/2014/main" id="{FF1A23DB-72C1-9274-CD20-393ED6169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646" y="1657926"/>
            <a:ext cx="8385300" cy="1466274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Statistics and AI for Uncertainty Quantification in Applied Mathematical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87645" y="2591709"/>
            <a:ext cx="8302173" cy="76109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Dr Vinny Davies, Senior Lecturer in Statistics</a:t>
            </a: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School of Mathematics &amp; Statistics, University of Glasgow</a:t>
            </a:r>
          </a:p>
        </p:txBody>
      </p:sp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7CF09A-AF53-1FA5-7EAA-DA3592DC8EE1}"/>
              </a:ext>
            </a:extLst>
          </p:cNvPr>
          <p:cNvSpPr/>
          <p:nvPr/>
        </p:nvSpPr>
        <p:spPr>
          <a:xfrm>
            <a:off x="465747" y="1436914"/>
            <a:ext cx="3476626" cy="5268686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A30DE6-DECC-DEA0-7343-5FA81534E59A}"/>
              </a:ext>
            </a:extLst>
          </p:cNvPr>
          <p:cNvSpPr txBox="1"/>
          <p:nvPr/>
        </p:nvSpPr>
        <p:spPr>
          <a:xfrm>
            <a:off x="1689085" y="1420908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B8F0EE1-7DFB-18D8-2DA2-18ED92C579F4}"/>
              </a:ext>
            </a:extLst>
          </p:cNvPr>
          <p:cNvCxnSpPr>
            <a:cxnSpLocks/>
          </p:cNvCxnSpPr>
          <p:nvPr/>
        </p:nvCxnSpPr>
        <p:spPr>
          <a:xfrm flipV="1">
            <a:off x="4057612" y="3848576"/>
            <a:ext cx="937842" cy="10273"/>
          </a:xfrm>
          <a:prstGeom prst="straightConnector1">
            <a:avLst/>
          </a:prstGeom>
          <a:ln w="63500">
            <a:solidFill>
              <a:srgbClr val="08080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B03FCA9-60E7-4F02-2DB2-CD9FA4F8AE94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pic>
        <p:nvPicPr>
          <p:cNvPr id="2050" name="Picture 2" descr="Met Office issues new 21-hour 'danger to life' storm warning across 13 UK  regions – mapped | Weather | News | Express.co.uk">
            <a:extLst>
              <a:ext uri="{FF2B5EF4-FFF2-40B4-BE49-F238E27FC236}">
                <a16:creationId xmlns:a16="http://schemas.microsoft.com/office/drawing/2014/main" id="{B9240AED-030A-848B-1DCC-07B456F26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7181" y="1241452"/>
            <a:ext cx="2430596" cy="1440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Britain from the Air - Tewkesbury Floods">
            <a:extLst>
              <a:ext uri="{FF2B5EF4-FFF2-40B4-BE49-F238E27FC236}">
                <a16:creationId xmlns:a16="http://schemas.microsoft.com/office/drawing/2014/main" id="{D4205F5D-2CF0-F380-E543-0FFBB39C3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7181" y="3155288"/>
            <a:ext cx="2492337" cy="166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2BB317B-BC39-B75B-4477-BBC926DAEDE1}"/>
              </a:ext>
            </a:extLst>
          </p:cNvPr>
          <p:cNvSpPr txBox="1"/>
          <p:nvPr/>
        </p:nvSpPr>
        <p:spPr>
          <a:xfrm>
            <a:off x="9311713" y="2816734"/>
            <a:ext cx="14757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Flooding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C423DC-2E18-05CE-B0D5-9591B4687AF4}"/>
              </a:ext>
            </a:extLst>
          </p:cNvPr>
          <p:cNvSpPr txBox="1"/>
          <p:nvPr/>
        </p:nvSpPr>
        <p:spPr>
          <a:xfrm>
            <a:off x="9296304" y="902898"/>
            <a:ext cx="2173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Weather Data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3DCD14-4752-EF79-FB27-100A83CF7066}"/>
              </a:ext>
            </a:extLst>
          </p:cNvPr>
          <p:cNvCxnSpPr>
            <a:cxnSpLocks/>
          </p:cNvCxnSpPr>
          <p:nvPr/>
        </p:nvCxnSpPr>
        <p:spPr>
          <a:xfrm flipH="1">
            <a:off x="7759337" y="3858849"/>
            <a:ext cx="1341120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FEA9338-5F59-BE64-4B7D-6761E56517E5}"/>
              </a:ext>
            </a:extLst>
          </p:cNvPr>
          <p:cNvCxnSpPr>
            <a:cxnSpLocks/>
          </p:cNvCxnSpPr>
          <p:nvPr/>
        </p:nvCxnSpPr>
        <p:spPr>
          <a:xfrm flipH="1">
            <a:off x="7570962" y="2042435"/>
            <a:ext cx="1529495" cy="1110131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926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7CF09A-AF53-1FA5-7EAA-DA3592DC8EE1}"/>
              </a:ext>
            </a:extLst>
          </p:cNvPr>
          <p:cNvSpPr/>
          <p:nvPr/>
        </p:nvSpPr>
        <p:spPr>
          <a:xfrm>
            <a:off x="465747" y="1436914"/>
            <a:ext cx="3476626" cy="5268686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A30DE6-DECC-DEA0-7343-5FA81534E59A}"/>
              </a:ext>
            </a:extLst>
          </p:cNvPr>
          <p:cNvSpPr txBox="1"/>
          <p:nvPr/>
        </p:nvSpPr>
        <p:spPr>
          <a:xfrm>
            <a:off x="1689085" y="1420908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B8F0EE1-7DFB-18D8-2DA2-18ED92C579F4}"/>
              </a:ext>
            </a:extLst>
          </p:cNvPr>
          <p:cNvCxnSpPr>
            <a:cxnSpLocks/>
          </p:cNvCxnSpPr>
          <p:nvPr/>
        </p:nvCxnSpPr>
        <p:spPr>
          <a:xfrm flipV="1">
            <a:off x="4057612" y="3848576"/>
            <a:ext cx="937842" cy="10273"/>
          </a:xfrm>
          <a:prstGeom prst="straightConnector1">
            <a:avLst/>
          </a:prstGeom>
          <a:ln w="63500">
            <a:solidFill>
              <a:srgbClr val="08080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B03FCA9-60E7-4F02-2DB2-CD9FA4F8AE94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pic>
        <p:nvPicPr>
          <p:cNvPr id="2050" name="Picture 2" descr="Met Office issues new 21-hour 'danger to life' storm warning across 13 UK  regions – mapped | Weather | News | Express.co.uk">
            <a:extLst>
              <a:ext uri="{FF2B5EF4-FFF2-40B4-BE49-F238E27FC236}">
                <a16:creationId xmlns:a16="http://schemas.microsoft.com/office/drawing/2014/main" id="{B9240AED-030A-848B-1DCC-07B456F26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7181" y="1241452"/>
            <a:ext cx="2430596" cy="1440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Britain from the Air - Tewkesbury Floods">
            <a:extLst>
              <a:ext uri="{FF2B5EF4-FFF2-40B4-BE49-F238E27FC236}">
                <a16:creationId xmlns:a16="http://schemas.microsoft.com/office/drawing/2014/main" id="{D4205F5D-2CF0-F380-E543-0FFBB39C3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7181" y="3155288"/>
            <a:ext cx="2492337" cy="166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ew Land Surface Temperature record available from the ESA CCI">
            <a:extLst>
              <a:ext uri="{FF2B5EF4-FFF2-40B4-BE49-F238E27FC236}">
                <a16:creationId xmlns:a16="http://schemas.microsoft.com/office/drawing/2014/main" id="{C292EFB9-4098-16C9-FF1A-E8518B142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304" y="5324203"/>
            <a:ext cx="2429949" cy="136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4A4B5B7-4121-3F23-3C6D-F94A2A0D4148}"/>
              </a:ext>
            </a:extLst>
          </p:cNvPr>
          <p:cNvSpPr txBox="1"/>
          <p:nvPr/>
        </p:nvSpPr>
        <p:spPr>
          <a:xfrm>
            <a:off x="9281023" y="4985649"/>
            <a:ext cx="2173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Temperature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BB317B-BC39-B75B-4477-BBC926DAEDE1}"/>
              </a:ext>
            </a:extLst>
          </p:cNvPr>
          <p:cNvSpPr txBox="1"/>
          <p:nvPr/>
        </p:nvSpPr>
        <p:spPr>
          <a:xfrm>
            <a:off x="9311713" y="2816734"/>
            <a:ext cx="14757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Flooding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C423DC-2E18-05CE-B0D5-9591B4687AF4}"/>
              </a:ext>
            </a:extLst>
          </p:cNvPr>
          <p:cNvSpPr txBox="1"/>
          <p:nvPr/>
        </p:nvSpPr>
        <p:spPr>
          <a:xfrm>
            <a:off x="9296304" y="902898"/>
            <a:ext cx="2173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Weather Data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E3B23C-436E-75E8-8BDB-5FA6EEB5FE37}"/>
              </a:ext>
            </a:extLst>
          </p:cNvPr>
          <p:cNvCxnSpPr>
            <a:cxnSpLocks/>
          </p:cNvCxnSpPr>
          <p:nvPr/>
        </p:nvCxnSpPr>
        <p:spPr>
          <a:xfrm flipH="1" flipV="1">
            <a:off x="7506789" y="4815565"/>
            <a:ext cx="1672045" cy="1184641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3DCD14-4752-EF79-FB27-100A83CF7066}"/>
              </a:ext>
            </a:extLst>
          </p:cNvPr>
          <p:cNvCxnSpPr>
            <a:cxnSpLocks/>
          </p:cNvCxnSpPr>
          <p:nvPr/>
        </p:nvCxnSpPr>
        <p:spPr>
          <a:xfrm flipH="1">
            <a:off x="7759337" y="3858849"/>
            <a:ext cx="1341120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FEA9338-5F59-BE64-4B7D-6761E56517E5}"/>
              </a:ext>
            </a:extLst>
          </p:cNvPr>
          <p:cNvCxnSpPr>
            <a:cxnSpLocks/>
          </p:cNvCxnSpPr>
          <p:nvPr/>
        </p:nvCxnSpPr>
        <p:spPr>
          <a:xfrm flipH="1">
            <a:off x="7570962" y="2042435"/>
            <a:ext cx="1529495" cy="1110131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537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7CF09A-AF53-1FA5-7EAA-DA3592DC8EE1}"/>
              </a:ext>
            </a:extLst>
          </p:cNvPr>
          <p:cNvSpPr/>
          <p:nvPr/>
        </p:nvSpPr>
        <p:spPr>
          <a:xfrm>
            <a:off x="465747" y="1436914"/>
            <a:ext cx="3476626" cy="5268686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A30DE6-DECC-DEA0-7343-5FA81534E59A}"/>
              </a:ext>
            </a:extLst>
          </p:cNvPr>
          <p:cNvSpPr txBox="1"/>
          <p:nvPr/>
        </p:nvSpPr>
        <p:spPr>
          <a:xfrm>
            <a:off x="1689085" y="1420908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B8F0EE1-7DFB-18D8-2DA2-18ED92C579F4}"/>
              </a:ext>
            </a:extLst>
          </p:cNvPr>
          <p:cNvCxnSpPr>
            <a:cxnSpLocks/>
          </p:cNvCxnSpPr>
          <p:nvPr/>
        </p:nvCxnSpPr>
        <p:spPr>
          <a:xfrm flipV="1">
            <a:off x="4057612" y="3848576"/>
            <a:ext cx="937842" cy="10273"/>
          </a:xfrm>
          <a:prstGeom prst="straightConnector1">
            <a:avLst/>
          </a:prstGeom>
          <a:ln w="63500">
            <a:solidFill>
              <a:srgbClr val="08080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B03FCA9-60E7-4F02-2DB2-CD9FA4F8AE94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pic>
        <p:nvPicPr>
          <p:cNvPr id="2050" name="Picture 2" descr="Met Office issues new 21-hour 'danger to life' storm warning across 13 UK  regions – mapped | Weather | News | Express.co.uk">
            <a:extLst>
              <a:ext uri="{FF2B5EF4-FFF2-40B4-BE49-F238E27FC236}">
                <a16:creationId xmlns:a16="http://schemas.microsoft.com/office/drawing/2014/main" id="{B9240AED-030A-848B-1DCC-07B456F26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305" y="1711078"/>
            <a:ext cx="1507374" cy="89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Britain from the Air - Tewkesbury Floods">
            <a:extLst>
              <a:ext uri="{FF2B5EF4-FFF2-40B4-BE49-F238E27FC236}">
                <a16:creationId xmlns:a16="http://schemas.microsoft.com/office/drawing/2014/main" id="{D4205F5D-2CF0-F380-E543-0FFBB39C3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3347" y="1601900"/>
            <a:ext cx="1592555" cy="106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ew Land Surface Temperature record available from the ESA CCI">
            <a:extLst>
              <a:ext uri="{FF2B5EF4-FFF2-40B4-BE49-F238E27FC236}">
                <a16:creationId xmlns:a16="http://schemas.microsoft.com/office/drawing/2014/main" id="{C292EFB9-4098-16C9-FF1A-E8518B142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825" y="2728732"/>
            <a:ext cx="2127363" cy="1193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3DCD14-4752-EF79-FB27-100A83CF7066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7532914" y="2655863"/>
            <a:ext cx="782120" cy="479223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3B8BDA7-EF62-BAF7-E8A6-21E6E1126CF7}"/>
              </a:ext>
            </a:extLst>
          </p:cNvPr>
          <p:cNvSpPr/>
          <p:nvPr/>
        </p:nvSpPr>
        <p:spPr>
          <a:xfrm>
            <a:off x="8315034" y="1218696"/>
            <a:ext cx="3476626" cy="2874334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806290-A2E6-1DAA-D967-41E1ECE94F4E}"/>
              </a:ext>
            </a:extLst>
          </p:cNvPr>
          <p:cNvSpPr txBox="1"/>
          <p:nvPr/>
        </p:nvSpPr>
        <p:spPr>
          <a:xfrm>
            <a:off x="9759132" y="1218696"/>
            <a:ext cx="682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4116286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7CF09A-AF53-1FA5-7EAA-DA3592DC8EE1}"/>
              </a:ext>
            </a:extLst>
          </p:cNvPr>
          <p:cNvSpPr/>
          <p:nvPr/>
        </p:nvSpPr>
        <p:spPr>
          <a:xfrm>
            <a:off x="465747" y="1436914"/>
            <a:ext cx="3476626" cy="5268686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A30DE6-DECC-DEA0-7343-5FA81534E59A}"/>
              </a:ext>
            </a:extLst>
          </p:cNvPr>
          <p:cNvSpPr txBox="1"/>
          <p:nvPr/>
        </p:nvSpPr>
        <p:spPr>
          <a:xfrm>
            <a:off x="1689085" y="1420908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B8F0EE1-7DFB-18D8-2DA2-18ED92C579F4}"/>
              </a:ext>
            </a:extLst>
          </p:cNvPr>
          <p:cNvCxnSpPr>
            <a:cxnSpLocks/>
          </p:cNvCxnSpPr>
          <p:nvPr/>
        </p:nvCxnSpPr>
        <p:spPr>
          <a:xfrm flipV="1">
            <a:off x="4057612" y="3848576"/>
            <a:ext cx="937842" cy="10273"/>
          </a:xfrm>
          <a:prstGeom prst="straightConnector1">
            <a:avLst/>
          </a:prstGeom>
          <a:ln w="63500">
            <a:solidFill>
              <a:srgbClr val="08080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B03FCA9-60E7-4F02-2DB2-CD9FA4F8AE94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pic>
        <p:nvPicPr>
          <p:cNvPr id="2050" name="Picture 2" descr="Met Office issues new 21-hour 'danger to life' storm warning across 13 UK  regions – mapped | Weather | News | Express.co.uk">
            <a:extLst>
              <a:ext uri="{FF2B5EF4-FFF2-40B4-BE49-F238E27FC236}">
                <a16:creationId xmlns:a16="http://schemas.microsoft.com/office/drawing/2014/main" id="{B9240AED-030A-848B-1DCC-07B456F26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305" y="1711078"/>
            <a:ext cx="1507374" cy="89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Britain from the Air - Tewkesbury Floods">
            <a:extLst>
              <a:ext uri="{FF2B5EF4-FFF2-40B4-BE49-F238E27FC236}">
                <a16:creationId xmlns:a16="http://schemas.microsoft.com/office/drawing/2014/main" id="{D4205F5D-2CF0-F380-E543-0FFBB39C3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3347" y="1601900"/>
            <a:ext cx="1592555" cy="106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ew Land Surface Temperature record available from the ESA CCI">
            <a:extLst>
              <a:ext uri="{FF2B5EF4-FFF2-40B4-BE49-F238E27FC236}">
                <a16:creationId xmlns:a16="http://schemas.microsoft.com/office/drawing/2014/main" id="{C292EFB9-4098-16C9-FF1A-E8518B142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825" y="2728732"/>
            <a:ext cx="2127363" cy="1193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3DCD14-4752-EF79-FB27-100A83CF7066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7532914" y="2655863"/>
            <a:ext cx="782120" cy="479223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3B8BDA7-EF62-BAF7-E8A6-21E6E1126CF7}"/>
              </a:ext>
            </a:extLst>
          </p:cNvPr>
          <p:cNvSpPr/>
          <p:nvPr/>
        </p:nvSpPr>
        <p:spPr>
          <a:xfrm>
            <a:off x="8315034" y="1218696"/>
            <a:ext cx="3476626" cy="2874334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806290-A2E6-1DAA-D967-41E1ECE94F4E}"/>
              </a:ext>
            </a:extLst>
          </p:cNvPr>
          <p:cNvSpPr txBox="1"/>
          <p:nvPr/>
        </p:nvSpPr>
        <p:spPr>
          <a:xfrm>
            <a:off x="4688648" y="1276150"/>
            <a:ext cx="2921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u="sng" dirty="0">
                <a:solidFill>
                  <a:srgbClr val="080808"/>
                </a:solidFill>
              </a:rPr>
              <a:t>Training models and parameters</a:t>
            </a:r>
          </a:p>
          <a:p>
            <a:pPr algn="ctr"/>
            <a:r>
              <a:rPr lang="en-GB" sz="1400" dirty="0">
                <a:solidFill>
                  <a:srgbClr val="080808"/>
                </a:solidFill>
              </a:rPr>
              <a:t>We can use the combination of our digital twin and available data to train the models and parameters of the digital twin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F9A7682-8AD9-8760-4295-5702ECE92103}"/>
              </a:ext>
            </a:extLst>
          </p:cNvPr>
          <p:cNvSpPr/>
          <p:nvPr/>
        </p:nvSpPr>
        <p:spPr>
          <a:xfrm>
            <a:off x="4538029" y="1276150"/>
            <a:ext cx="3190240" cy="1223210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66C14C-3AE1-C3AE-3CC0-BB0D37954767}"/>
              </a:ext>
            </a:extLst>
          </p:cNvPr>
          <p:cNvSpPr txBox="1"/>
          <p:nvPr/>
        </p:nvSpPr>
        <p:spPr>
          <a:xfrm>
            <a:off x="9759132" y="1218696"/>
            <a:ext cx="682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945643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7CF09A-AF53-1FA5-7EAA-DA3592DC8EE1}"/>
              </a:ext>
            </a:extLst>
          </p:cNvPr>
          <p:cNvSpPr/>
          <p:nvPr/>
        </p:nvSpPr>
        <p:spPr>
          <a:xfrm>
            <a:off x="465747" y="1436914"/>
            <a:ext cx="3476626" cy="5268686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A30DE6-DECC-DEA0-7343-5FA81534E59A}"/>
              </a:ext>
            </a:extLst>
          </p:cNvPr>
          <p:cNvSpPr txBox="1"/>
          <p:nvPr/>
        </p:nvSpPr>
        <p:spPr>
          <a:xfrm>
            <a:off x="1689085" y="1420908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B8F0EE1-7DFB-18D8-2DA2-18ED92C579F4}"/>
              </a:ext>
            </a:extLst>
          </p:cNvPr>
          <p:cNvCxnSpPr>
            <a:cxnSpLocks/>
          </p:cNvCxnSpPr>
          <p:nvPr/>
        </p:nvCxnSpPr>
        <p:spPr>
          <a:xfrm flipV="1">
            <a:off x="4057612" y="3848576"/>
            <a:ext cx="937842" cy="10273"/>
          </a:xfrm>
          <a:prstGeom prst="straightConnector1">
            <a:avLst/>
          </a:prstGeom>
          <a:ln w="63500">
            <a:solidFill>
              <a:srgbClr val="08080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B03FCA9-60E7-4F02-2DB2-CD9FA4F8AE94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pic>
        <p:nvPicPr>
          <p:cNvPr id="2050" name="Picture 2" descr="Met Office issues new 21-hour 'danger to life' storm warning across 13 UK  regions – mapped | Weather | News | Express.co.uk">
            <a:extLst>
              <a:ext uri="{FF2B5EF4-FFF2-40B4-BE49-F238E27FC236}">
                <a16:creationId xmlns:a16="http://schemas.microsoft.com/office/drawing/2014/main" id="{B9240AED-030A-848B-1DCC-07B456F26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305" y="1711078"/>
            <a:ext cx="1507374" cy="89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Britain from the Air - Tewkesbury Floods">
            <a:extLst>
              <a:ext uri="{FF2B5EF4-FFF2-40B4-BE49-F238E27FC236}">
                <a16:creationId xmlns:a16="http://schemas.microsoft.com/office/drawing/2014/main" id="{D4205F5D-2CF0-F380-E543-0FFBB39C3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3347" y="1601900"/>
            <a:ext cx="1592555" cy="106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ew Land Surface Temperature record available from the ESA CCI">
            <a:extLst>
              <a:ext uri="{FF2B5EF4-FFF2-40B4-BE49-F238E27FC236}">
                <a16:creationId xmlns:a16="http://schemas.microsoft.com/office/drawing/2014/main" id="{C292EFB9-4098-16C9-FF1A-E8518B142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825" y="2728732"/>
            <a:ext cx="2127363" cy="1193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3DCD14-4752-EF79-FB27-100A83CF7066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7532914" y="2655863"/>
            <a:ext cx="782120" cy="479223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3B8BDA7-EF62-BAF7-E8A6-21E6E1126CF7}"/>
              </a:ext>
            </a:extLst>
          </p:cNvPr>
          <p:cNvSpPr/>
          <p:nvPr/>
        </p:nvSpPr>
        <p:spPr>
          <a:xfrm>
            <a:off x="8315034" y="1218696"/>
            <a:ext cx="3476626" cy="2874334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806290-A2E6-1DAA-D967-41E1ECE94F4E}"/>
              </a:ext>
            </a:extLst>
          </p:cNvPr>
          <p:cNvSpPr txBox="1"/>
          <p:nvPr/>
        </p:nvSpPr>
        <p:spPr>
          <a:xfrm>
            <a:off x="4688648" y="1276150"/>
            <a:ext cx="2921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u="sng" dirty="0">
                <a:solidFill>
                  <a:srgbClr val="080808"/>
                </a:solidFill>
              </a:rPr>
              <a:t>Training models and parameters</a:t>
            </a:r>
          </a:p>
          <a:p>
            <a:pPr algn="ctr"/>
            <a:r>
              <a:rPr lang="en-GB" sz="1400" dirty="0">
                <a:solidFill>
                  <a:srgbClr val="080808"/>
                </a:solidFill>
              </a:rPr>
              <a:t>We can use the combination of our digital twin and available data to train the models and parameters of the digital twin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F9A7682-8AD9-8760-4295-5702ECE92103}"/>
              </a:ext>
            </a:extLst>
          </p:cNvPr>
          <p:cNvSpPr/>
          <p:nvPr/>
        </p:nvSpPr>
        <p:spPr>
          <a:xfrm>
            <a:off x="4538029" y="1276150"/>
            <a:ext cx="3190240" cy="1223210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66C14C-3AE1-C3AE-3CC0-BB0D37954767}"/>
              </a:ext>
            </a:extLst>
          </p:cNvPr>
          <p:cNvSpPr txBox="1"/>
          <p:nvPr/>
        </p:nvSpPr>
        <p:spPr>
          <a:xfrm>
            <a:off x="9759132" y="1218696"/>
            <a:ext cx="682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Data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D361BC7-2ABF-E785-70DE-DACA0F724A95}"/>
              </a:ext>
            </a:extLst>
          </p:cNvPr>
          <p:cNvSpPr/>
          <p:nvPr/>
        </p:nvSpPr>
        <p:spPr>
          <a:xfrm>
            <a:off x="8315034" y="4313143"/>
            <a:ext cx="3476626" cy="2392457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98B406-1B59-13AC-6BAF-83EE4E3FC842}"/>
              </a:ext>
            </a:extLst>
          </p:cNvPr>
          <p:cNvSpPr txBox="1"/>
          <p:nvPr/>
        </p:nvSpPr>
        <p:spPr>
          <a:xfrm>
            <a:off x="9149138" y="4313143"/>
            <a:ext cx="19024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Scenario Planning</a:t>
            </a:r>
          </a:p>
        </p:txBody>
      </p:sp>
      <p:pic>
        <p:nvPicPr>
          <p:cNvPr id="12" name="Picture 2" descr="Comparing CMIP5 &amp; observations | Climate Lab Book">
            <a:extLst>
              <a:ext uri="{FF2B5EF4-FFF2-40B4-BE49-F238E27FC236}">
                <a16:creationId xmlns:a16="http://schemas.microsoft.com/office/drawing/2014/main" id="{74EF0EFB-8179-425E-5F00-9F6E33570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3719" y="4871810"/>
            <a:ext cx="3122183" cy="152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3BB4643-124D-A493-F9F6-FEF8F4A48F85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7454537" y="4871810"/>
            <a:ext cx="860497" cy="637562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710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7CF09A-AF53-1FA5-7EAA-DA3592DC8EE1}"/>
              </a:ext>
            </a:extLst>
          </p:cNvPr>
          <p:cNvSpPr/>
          <p:nvPr/>
        </p:nvSpPr>
        <p:spPr>
          <a:xfrm>
            <a:off x="465747" y="1436914"/>
            <a:ext cx="3476626" cy="5268686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A30DE6-DECC-DEA0-7343-5FA81534E59A}"/>
              </a:ext>
            </a:extLst>
          </p:cNvPr>
          <p:cNvSpPr txBox="1"/>
          <p:nvPr/>
        </p:nvSpPr>
        <p:spPr>
          <a:xfrm>
            <a:off x="1689085" y="1420908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B8F0EE1-7DFB-18D8-2DA2-18ED92C579F4}"/>
              </a:ext>
            </a:extLst>
          </p:cNvPr>
          <p:cNvCxnSpPr>
            <a:cxnSpLocks/>
          </p:cNvCxnSpPr>
          <p:nvPr/>
        </p:nvCxnSpPr>
        <p:spPr>
          <a:xfrm flipV="1">
            <a:off x="4057612" y="3848576"/>
            <a:ext cx="937842" cy="10273"/>
          </a:xfrm>
          <a:prstGeom prst="straightConnector1">
            <a:avLst/>
          </a:prstGeom>
          <a:ln w="63500">
            <a:solidFill>
              <a:srgbClr val="08080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B03FCA9-60E7-4F02-2DB2-CD9FA4F8AE94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pic>
        <p:nvPicPr>
          <p:cNvPr id="2050" name="Picture 2" descr="Met Office issues new 21-hour 'danger to life' storm warning across 13 UK  regions – mapped | Weather | News | Express.co.uk">
            <a:extLst>
              <a:ext uri="{FF2B5EF4-FFF2-40B4-BE49-F238E27FC236}">
                <a16:creationId xmlns:a16="http://schemas.microsoft.com/office/drawing/2014/main" id="{B9240AED-030A-848B-1DCC-07B456F26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305" y="1711078"/>
            <a:ext cx="1507374" cy="89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Britain from the Air - Tewkesbury Floods">
            <a:extLst>
              <a:ext uri="{FF2B5EF4-FFF2-40B4-BE49-F238E27FC236}">
                <a16:creationId xmlns:a16="http://schemas.microsoft.com/office/drawing/2014/main" id="{D4205F5D-2CF0-F380-E543-0FFBB39C3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3347" y="1601900"/>
            <a:ext cx="1592555" cy="106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New Land Surface Temperature record available from the ESA CCI">
            <a:extLst>
              <a:ext uri="{FF2B5EF4-FFF2-40B4-BE49-F238E27FC236}">
                <a16:creationId xmlns:a16="http://schemas.microsoft.com/office/drawing/2014/main" id="{C292EFB9-4098-16C9-FF1A-E8518B142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825" y="2728732"/>
            <a:ext cx="2127363" cy="1193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3DCD14-4752-EF79-FB27-100A83CF7066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7532914" y="2655863"/>
            <a:ext cx="782120" cy="479223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3B8BDA7-EF62-BAF7-E8A6-21E6E1126CF7}"/>
              </a:ext>
            </a:extLst>
          </p:cNvPr>
          <p:cNvSpPr/>
          <p:nvPr/>
        </p:nvSpPr>
        <p:spPr>
          <a:xfrm>
            <a:off x="8315034" y="1218696"/>
            <a:ext cx="3476626" cy="2874334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806290-A2E6-1DAA-D967-41E1ECE94F4E}"/>
              </a:ext>
            </a:extLst>
          </p:cNvPr>
          <p:cNvSpPr txBox="1"/>
          <p:nvPr/>
        </p:nvSpPr>
        <p:spPr>
          <a:xfrm>
            <a:off x="4688648" y="1276150"/>
            <a:ext cx="2921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u="sng" dirty="0">
                <a:solidFill>
                  <a:srgbClr val="080808"/>
                </a:solidFill>
              </a:rPr>
              <a:t>Training models and parameters</a:t>
            </a:r>
          </a:p>
          <a:p>
            <a:pPr algn="ctr"/>
            <a:r>
              <a:rPr lang="en-GB" sz="1400" dirty="0">
                <a:solidFill>
                  <a:srgbClr val="080808"/>
                </a:solidFill>
              </a:rPr>
              <a:t>We can use the combination of our digital twin and available data to train the models and parameters of the digital twin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F9A7682-8AD9-8760-4295-5702ECE92103}"/>
              </a:ext>
            </a:extLst>
          </p:cNvPr>
          <p:cNvSpPr/>
          <p:nvPr/>
        </p:nvSpPr>
        <p:spPr>
          <a:xfrm>
            <a:off x="4538029" y="1276150"/>
            <a:ext cx="3190240" cy="1223210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66C14C-3AE1-C3AE-3CC0-BB0D37954767}"/>
              </a:ext>
            </a:extLst>
          </p:cNvPr>
          <p:cNvSpPr txBox="1"/>
          <p:nvPr/>
        </p:nvSpPr>
        <p:spPr>
          <a:xfrm>
            <a:off x="9759132" y="1218696"/>
            <a:ext cx="682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Data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D361BC7-2ABF-E785-70DE-DACA0F724A95}"/>
              </a:ext>
            </a:extLst>
          </p:cNvPr>
          <p:cNvSpPr/>
          <p:nvPr/>
        </p:nvSpPr>
        <p:spPr>
          <a:xfrm>
            <a:off x="8315034" y="4313143"/>
            <a:ext cx="3476626" cy="2392457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98B406-1B59-13AC-6BAF-83EE4E3FC842}"/>
              </a:ext>
            </a:extLst>
          </p:cNvPr>
          <p:cNvSpPr txBox="1"/>
          <p:nvPr/>
        </p:nvSpPr>
        <p:spPr>
          <a:xfrm>
            <a:off x="9149138" y="4313143"/>
            <a:ext cx="19024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Scenario Planning</a:t>
            </a:r>
          </a:p>
        </p:txBody>
      </p:sp>
      <p:pic>
        <p:nvPicPr>
          <p:cNvPr id="12" name="Picture 2" descr="Comparing CMIP5 &amp; observations | Climate Lab Book">
            <a:extLst>
              <a:ext uri="{FF2B5EF4-FFF2-40B4-BE49-F238E27FC236}">
                <a16:creationId xmlns:a16="http://schemas.microsoft.com/office/drawing/2014/main" id="{74EF0EFB-8179-425E-5F00-9F6E33570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3719" y="4871810"/>
            <a:ext cx="3122183" cy="152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3BB4643-124D-A493-F9F6-FEF8F4A48F85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7454537" y="4871810"/>
            <a:ext cx="860497" cy="637562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18481CC-8618-6187-AE69-3AB15F17C9A8}"/>
              </a:ext>
            </a:extLst>
          </p:cNvPr>
          <p:cNvSpPr/>
          <p:nvPr/>
        </p:nvSpPr>
        <p:spPr>
          <a:xfrm>
            <a:off x="4177208" y="5517811"/>
            <a:ext cx="3494780" cy="1187790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02BA77-A097-D8CD-155C-C0DB29B72047}"/>
              </a:ext>
            </a:extLst>
          </p:cNvPr>
          <p:cNvSpPr txBox="1"/>
          <p:nvPr/>
        </p:nvSpPr>
        <p:spPr>
          <a:xfrm>
            <a:off x="5139865" y="5525055"/>
            <a:ext cx="19024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Tool / Intervention</a:t>
            </a:r>
          </a:p>
        </p:txBody>
      </p:sp>
      <p:pic>
        <p:nvPicPr>
          <p:cNvPr id="4098" name="Picture 2" descr="Large-scale solar - Australian Renewable Energy Agency (ARENA)">
            <a:extLst>
              <a:ext uri="{FF2B5EF4-FFF2-40B4-BE49-F238E27FC236}">
                <a16:creationId xmlns:a16="http://schemas.microsoft.com/office/drawing/2014/main" id="{D3ABAE14-B942-3E8A-18BF-D247DE1AB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693" y="5849961"/>
            <a:ext cx="2496609" cy="796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C9F1AA0-BBB8-077D-2E52-CA79101F4197}"/>
              </a:ext>
            </a:extLst>
          </p:cNvPr>
          <p:cNvCxnSpPr>
            <a:cxnSpLocks/>
          </p:cNvCxnSpPr>
          <p:nvPr/>
        </p:nvCxnSpPr>
        <p:spPr>
          <a:xfrm flipV="1">
            <a:off x="4802870" y="4752567"/>
            <a:ext cx="540321" cy="756804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>
            <a:extLst>
              <a:ext uri="{FF2B5EF4-FFF2-40B4-BE49-F238E27FC236}">
                <a16:creationId xmlns:a16="http://schemas.microsoft.com/office/drawing/2014/main" id="{B36FD0A7-B6BA-C8A9-F91B-22E3C74B3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</p:spTree>
    <p:extLst>
      <p:ext uri="{BB962C8B-B14F-4D97-AF65-F5344CB8AC3E}">
        <p14:creationId xmlns:p14="http://schemas.microsoft.com/office/powerpoint/2010/main" val="476233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0831001-8E0A-0C33-CD6B-97459490FEDF}"/>
              </a:ext>
            </a:extLst>
          </p:cNvPr>
          <p:cNvSpPr txBox="1">
            <a:spLocks/>
          </p:cNvSpPr>
          <p:nvPr/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have developed a digital twin of a Mass Spectrometer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Virtual Metabolomics Mass Spectrometer (ViMMS) allows us to simulate entire experiment and develop new methods for real time data acquisition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E32F6F8-7D19-DD38-0D5D-1EB4929A1950}"/>
              </a:ext>
            </a:extLst>
          </p:cNvPr>
          <p:cNvGrpSpPr/>
          <p:nvPr/>
        </p:nvGrpSpPr>
        <p:grpSpPr>
          <a:xfrm>
            <a:off x="3045909" y="3429000"/>
            <a:ext cx="6049382" cy="2974073"/>
            <a:chOff x="1763688" y="1955662"/>
            <a:chExt cx="6049382" cy="2974073"/>
          </a:xfrm>
        </p:grpSpPr>
        <p:pic>
          <p:nvPicPr>
            <p:cNvPr id="4" name="Picture 10" descr="Curved Arrow Images – Browse 205,460 Stock Photos, Vectors, and Video |  Adobe Stock">
              <a:extLst>
                <a:ext uri="{FF2B5EF4-FFF2-40B4-BE49-F238E27FC236}">
                  <a16:creationId xmlns:a16="http://schemas.microsoft.com/office/drawing/2014/main" id="{B2D6238B-5557-60F6-4349-EDB6C578958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028" t="23323" r="36540" b="21723"/>
            <a:stretch/>
          </p:blipFill>
          <p:spPr bwMode="auto">
            <a:xfrm rot="5400000">
              <a:off x="3948939" y="1459739"/>
              <a:ext cx="919226" cy="19110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A6EAD55-5760-85B5-5570-0ACF3DAD1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3688" y="2531726"/>
              <a:ext cx="1975540" cy="1580432"/>
            </a:xfrm>
            <a:prstGeom prst="rect">
              <a:avLst/>
            </a:prstGeom>
          </p:spPr>
        </p:pic>
        <p:pic>
          <p:nvPicPr>
            <p:cNvPr id="7" name="Picture 2" descr="ViMMS Logo">
              <a:extLst>
                <a:ext uri="{FF2B5EF4-FFF2-40B4-BE49-F238E27FC236}">
                  <a16:creationId xmlns:a16="http://schemas.microsoft.com/office/drawing/2014/main" id="{10E89F22-88D8-D7A8-08F0-AEC69A6539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4088" y="2315702"/>
              <a:ext cx="2448982" cy="1872828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8" name="Picture 10" descr="Curved Arrow Images – Browse 205,460 Stock Photos, Vectors, and Video |  Adobe Stock">
              <a:extLst>
                <a:ext uri="{FF2B5EF4-FFF2-40B4-BE49-F238E27FC236}">
                  <a16:creationId xmlns:a16="http://schemas.microsoft.com/office/drawing/2014/main" id="{70D541C7-4206-0EA5-4EE0-CCA34E4BE55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028" t="23323" r="36540" b="21723"/>
            <a:stretch/>
          </p:blipFill>
          <p:spPr bwMode="auto">
            <a:xfrm rot="15506992">
              <a:off x="4204496" y="3514586"/>
              <a:ext cx="919226" cy="19110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5379A2BB-126B-2FF8-A9FB-EDA251148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 Spectrometry</a:t>
            </a:r>
          </a:p>
        </p:txBody>
      </p:sp>
    </p:spTree>
    <p:extLst>
      <p:ext uri="{BB962C8B-B14F-4D97-AF65-F5344CB8AC3E}">
        <p14:creationId xmlns:p14="http://schemas.microsoft.com/office/powerpoint/2010/main" val="3959002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0831001-8E0A-0C33-CD6B-97459490FEDF}"/>
              </a:ext>
            </a:extLst>
          </p:cNvPr>
          <p:cNvSpPr txBox="1">
            <a:spLocks/>
          </p:cNvSpPr>
          <p:nvPr/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Methods can be developed and </a:t>
            </a:r>
            <a:r>
              <a:rPr lang="en-US" sz="2300" kern="0" dirty="0" err="1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optimised</a:t>
            </a: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in a simulated environment and then deployed in real experiments through an API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Scans are controlled and scheduled on the fly, allowing us to adjust to real time changes in the chemicals we observed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D7EE2A-5390-FE89-E860-567B61CCF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684" y="3342948"/>
            <a:ext cx="5688632" cy="332070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C64B23C-87B3-44E2-2DE6-E8DB41619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 Spectrometry</a:t>
            </a:r>
          </a:p>
        </p:txBody>
      </p:sp>
    </p:spTree>
    <p:extLst>
      <p:ext uri="{BB962C8B-B14F-4D97-AF65-F5344CB8AC3E}">
        <p14:creationId xmlns:p14="http://schemas.microsoft.com/office/powerpoint/2010/main" val="3132087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0831001-8E0A-0C33-CD6B-97459490FEDF}"/>
              </a:ext>
            </a:extLst>
          </p:cNvPr>
          <p:cNvSpPr txBox="1">
            <a:spLocks/>
          </p:cNvSpPr>
          <p:nvPr/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We have developed a complete pipeline for the streamlined development of new methods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The pipeline is designed to </a:t>
            </a:r>
            <a:r>
              <a:rPr lang="en-US" sz="2300" kern="0" dirty="0" err="1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minimise</a:t>
            </a: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 the costly mass spectrometer time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EA857DA-E57B-08BD-C5DF-5F51F08B6000}"/>
              </a:ext>
            </a:extLst>
          </p:cNvPr>
          <p:cNvGrpSpPr/>
          <p:nvPr/>
        </p:nvGrpSpPr>
        <p:grpSpPr>
          <a:xfrm>
            <a:off x="1700759" y="3498163"/>
            <a:ext cx="8790481" cy="2749049"/>
            <a:chOff x="200433" y="2163282"/>
            <a:chExt cx="8790481" cy="274904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F7E8F17-A731-9EE3-C3C9-19C787F77EC0}"/>
                    </a:ext>
                  </a:extLst>
                </p:cNvPr>
                <p:cNvSpPr/>
                <p:nvPr/>
              </p:nvSpPr>
              <p:spPr bwMode="auto">
                <a:xfrm>
                  <a:off x="2808679" y="3702374"/>
                  <a:ext cx="1138850" cy="333634"/>
                </a:xfrm>
                <a:prstGeom prst="roundRect">
                  <a:avLst/>
                </a:prstGeom>
                <a:ln>
                  <a:solidFill>
                    <a:srgbClr val="080808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GB" sz="1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charset="0"/>
                      <a:ea typeface="ＭＳ Ｐゴシック" charset="-128"/>
                      <a:cs typeface="ＭＳ Ｐゴシック" charset="-128"/>
                    </a:rPr>
                    <a:t>Unknown </a:t>
                  </a:r>
                  <a14:m>
                    <m:oMath xmlns:m="http://schemas.openxmlformats.org/officeDocument/2006/math">
                      <m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ＭＳ Ｐゴシック" charset="-128"/>
                          <a:cs typeface="ＭＳ Ｐゴシック" charset="-128"/>
                        </a:rPr>
                        <m:t>𝜽</m:t>
                      </m:r>
                    </m:oMath>
                  </a14:m>
                  <a:endParaRPr kumimoji="0" lang="en-GB" sz="14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charset="0"/>
                    <a:ea typeface="ＭＳ Ｐゴシック" charset="-128"/>
                    <a:cs typeface="ＭＳ Ｐゴシック" charset="-128"/>
                  </a:endParaRPr>
                </a:p>
              </p:txBody>
            </p:sp>
          </mc:Choice>
          <mc:Fallback xmlns=""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1F7E8F17-A731-9EE3-C3C9-19C787F77EC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808679" y="3702374"/>
                  <a:ext cx="1138850" cy="333634"/>
                </a:xfrm>
                <a:prstGeom prst="roundRect">
                  <a:avLst/>
                </a:prstGeom>
                <a:blipFill>
                  <a:blip r:embed="rId3"/>
                  <a:stretch>
                    <a:fillRect b="-12281"/>
                  </a:stretch>
                </a:blipFill>
                <a:ln>
                  <a:solidFill>
                    <a:srgbClr val="080808"/>
                  </a:solidFill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850B7955-505C-1CB0-AE22-2099173B40E0}"/>
                </a:ext>
              </a:extLst>
            </p:cNvPr>
            <p:cNvSpPr/>
            <p:nvPr/>
          </p:nvSpPr>
          <p:spPr bwMode="auto">
            <a:xfrm>
              <a:off x="4499992" y="3573568"/>
              <a:ext cx="1099409" cy="587644"/>
            </a:xfrm>
            <a:prstGeom prst="roundRect">
              <a:avLst/>
            </a:prstGeom>
            <a:ln>
              <a:solidFill>
                <a:srgbClr val="080808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Simulated Results</a:t>
              </a:r>
              <a:endParaRPr kumimoji="0" lang="en-GB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64A77819-9078-2DAB-3DE6-2A02FB640B4D}"/>
                    </a:ext>
                  </a:extLst>
                </p:cNvPr>
                <p:cNvSpPr/>
                <p:nvPr/>
              </p:nvSpPr>
              <p:spPr bwMode="auto">
                <a:xfrm>
                  <a:off x="6153445" y="3693736"/>
                  <a:ext cx="1188132" cy="360685"/>
                </a:xfrm>
                <a:prstGeom prst="roundRect">
                  <a:avLst/>
                </a:prstGeom>
                <a:ln>
                  <a:solidFill>
                    <a:srgbClr val="080808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GB" sz="1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charset="0"/>
                      <a:ea typeface="ＭＳ Ｐゴシック" charset="-128"/>
                      <a:cs typeface="ＭＳ Ｐゴシック" charset="-128"/>
                    </a:rPr>
                    <a:t>Optimised </a:t>
                  </a:r>
                  <a14:m>
                    <m:oMath xmlns:m="http://schemas.openxmlformats.org/officeDocument/2006/math">
                      <m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ＭＳ Ｐゴシック" charset="-128"/>
                          <a:cs typeface="ＭＳ Ｐゴシック" charset="-128"/>
                        </a:rPr>
                        <m:t>𝜽</m:t>
                      </m:r>
                    </m:oMath>
                  </a14:m>
                  <a:endParaRPr kumimoji="0" lang="en-GB" sz="14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charset="0"/>
                    <a:ea typeface="ＭＳ Ｐゴシック" charset="-128"/>
                    <a:cs typeface="ＭＳ Ｐゴシック" charset="-128"/>
                  </a:endParaRPr>
                </a:p>
              </p:txBody>
            </p:sp>
          </mc:Choice>
          <mc:Fallback xmlns=""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64A77819-9078-2DAB-3DE6-2A02FB640B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6153445" y="3693736"/>
                  <a:ext cx="1188132" cy="360685"/>
                </a:xfrm>
                <a:prstGeom prst="roundRect">
                  <a:avLst/>
                </a:prstGeom>
                <a:blipFill>
                  <a:blip r:embed="rId4"/>
                  <a:stretch>
                    <a:fillRect b="-4918"/>
                  </a:stretch>
                </a:blipFill>
                <a:ln>
                  <a:solidFill>
                    <a:srgbClr val="080808"/>
                  </a:solidFill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F9DACE2-A2C5-FF87-368F-4C67DB9C3D7F}"/>
                </a:ext>
              </a:extLst>
            </p:cNvPr>
            <p:cNvSpPr/>
            <p:nvPr/>
          </p:nvSpPr>
          <p:spPr bwMode="auto">
            <a:xfrm>
              <a:off x="215305" y="4324686"/>
              <a:ext cx="1036536" cy="587645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Prototype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Controller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2DF1989-EE9E-BB50-53E1-9CA27B00AACA}"/>
                </a:ext>
              </a:extLst>
            </p:cNvPr>
            <p:cNvSpPr/>
            <p:nvPr/>
          </p:nvSpPr>
          <p:spPr bwMode="auto">
            <a:xfrm>
              <a:off x="6153445" y="4438167"/>
              <a:ext cx="1188133" cy="360685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Controller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92995B7-1039-7902-3C0F-215A024F1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84327" y="2163282"/>
              <a:ext cx="1602085" cy="1281668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7C9C4E9-ADAB-1845-3B56-135887F5B514}"/>
                </a:ext>
              </a:extLst>
            </p:cNvPr>
            <p:cNvCxnSpPr>
              <a:cxnSpLocks/>
              <a:stCxn id="2" idx="3"/>
              <a:endCxn id="3" idx="1"/>
            </p:cNvCxnSpPr>
            <p:nvPr/>
          </p:nvCxnSpPr>
          <p:spPr bwMode="auto">
            <a:xfrm flipV="1">
              <a:off x="3947529" y="3867390"/>
              <a:ext cx="552463" cy="180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B32290A-FB14-3A41-9750-AAEF4A0689E5}"/>
                </a:ext>
              </a:extLst>
            </p:cNvPr>
            <p:cNvCxnSpPr>
              <a:cxnSpLocks/>
              <a:stCxn id="12" idx="3"/>
              <a:endCxn id="20" idx="2"/>
            </p:cNvCxnSpPr>
            <p:nvPr/>
          </p:nvCxnSpPr>
          <p:spPr bwMode="auto">
            <a:xfrm flipV="1">
              <a:off x="1251841" y="4167507"/>
              <a:ext cx="471505" cy="451002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C81E35E8-F59A-0886-F56E-A737E39B1CBE}"/>
                </a:ext>
              </a:extLst>
            </p:cNvPr>
            <p:cNvCxnSpPr>
              <a:cxnSpLocks/>
              <a:stCxn id="13" idx="3"/>
            </p:cNvCxnSpPr>
            <p:nvPr/>
          </p:nvCxnSpPr>
          <p:spPr bwMode="auto">
            <a:xfrm flipV="1">
              <a:off x="7341578" y="4161212"/>
              <a:ext cx="794762" cy="457298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37B5CD4-38AF-34FB-B29B-4E342CDFD62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572333" y="3054194"/>
              <a:ext cx="564007" cy="519374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6CEE65B7-9983-A544-943C-4572BDB4BE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283968" y="4618510"/>
              <a:ext cx="1700359" cy="16453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rgbClr val="00B050"/>
              </a:solidFill>
              <a:prstDash val="solid"/>
              <a:round/>
              <a:headEnd type="triangle"/>
              <a:tailEnd type="triangle"/>
            </a:ln>
            <a:effectLst/>
          </p:spPr>
        </p:cxn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F9F7CF7E-F0E2-CB3D-181F-8A14759E4679}"/>
                </a:ext>
              </a:extLst>
            </p:cNvPr>
            <p:cNvSpPr/>
            <p:nvPr/>
          </p:nvSpPr>
          <p:spPr bwMode="auto">
            <a:xfrm>
              <a:off x="1153921" y="3579862"/>
              <a:ext cx="1138850" cy="587645"/>
            </a:xfrm>
            <a:prstGeom prst="roundRect">
              <a:avLst/>
            </a:prstGeom>
            <a:ln>
              <a:solidFill>
                <a:srgbClr val="080808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Simulated Results</a:t>
              </a:r>
              <a:endParaRPr kumimoji="0" lang="en-GB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CDF05A6-4AF2-BF8E-8EAC-2D6343A75352}"/>
                </a:ext>
              </a:extLst>
            </p:cNvPr>
            <p:cNvCxnSpPr>
              <a:cxnSpLocks/>
              <a:stCxn id="3" idx="3"/>
              <a:endCxn id="10" idx="1"/>
            </p:cNvCxnSpPr>
            <p:nvPr/>
          </p:nvCxnSpPr>
          <p:spPr bwMode="auto">
            <a:xfrm>
              <a:off x="5599401" y="3867390"/>
              <a:ext cx="554044" cy="6689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838136E-C04B-EDC2-969D-16BF5D428CDA}"/>
                </a:ext>
              </a:extLst>
            </p:cNvPr>
            <p:cNvCxnSpPr>
              <a:cxnSpLocks/>
              <a:stCxn id="10" idx="3"/>
              <a:endCxn id="23" idx="1"/>
            </p:cNvCxnSpPr>
            <p:nvPr/>
          </p:nvCxnSpPr>
          <p:spPr bwMode="auto">
            <a:xfrm flipV="1">
              <a:off x="7341577" y="3868814"/>
              <a:ext cx="549928" cy="526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5439985-0CC3-0AD1-663D-415CBA02D1FC}"/>
                </a:ext>
              </a:extLst>
            </p:cNvPr>
            <p:cNvSpPr/>
            <p:nvPr/>
          </p:nvSpPr>
          <p:spPr bwMode="auto">
            <a:xfrm>
              <a:off x="7891505" y="3574992"/>
              <a:ext cx="1099409" cy="587644"/>
            </a:xfrm>
            <a:prstGeom prst="roundRect">
              <a:avLst/>
            </a:prstGeom>
            <a:ln>
              <a:solidFill>
                <a:srgbClr val="080808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Real Results</a:t>
              </a:r>
              <a:endParaRPr kumimoji="0" lang="en-GB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5F43FEE7-43BF-37DA-67E6-93C16366F69F}"/>
                </a:ext>
              </a:extLst>
            </p:cNvPr>
            <p:cNvSpPr/>
            <p:nvPr/>
          </p:nvSpPr>
          <p:spPr bwMode="auto">
            <a:xfrm>
              <a:off x="2808679" y="4438167"/>
              <a:ext cx="1139336" cy="360685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Controller</a:t>
              </a:r>
            </a:p>
          </p:txBody>
        </p:sp>
        <p:pic>
          <p:nvPicPr>
            <p:cNvPr id="25" name="Picture 2" descr="ViMMS Logo">
              <a:extLst>
                <a:ext uri="{FF2B5EF4-FFF2-40B4-BE49-F238E27FC236}">
                  <a16:creationId xmlns:a16="http://schemas.microsoft.com/office/drawing/2014/main" id="{69F34233-3736-A5F7-42F8-D24CA778B2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1521" y="2218914"/>
              <a:ext cx="1411596" cy="1079500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26" name="Picture 2" descr="ViMMS Logo">
              <a:extLst>
                <a:ext uri="{FF2B5EF4-FFF2-40B4-BE49-F238E27FC236}">
                  <a16:creationId xmlns:a16="http://schemas.microsoft.com/office/drawing/2014/main" id="{FF535A2C-F5AE-E610-4F91-2CAB8B65B8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0433" y="2229665"/>
              <a:ext cx="1411596" cy="1079500"/>
            </a:xfrm>
            <a:prstGeom prst="rect">
              <a:avLst/>
            </a:prstGeom>
            <a:solidFill>
              <a:schemeClr val="bg1"/>
            </a:solidFill>
          </p:spPr>
        </p:pic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838FEFA-7CF9-0B80-EA93-F8BB80D7B820}"/>
                </a:ext>
              </a:extLst>
            </p:cNvPr>
            <p:cNvCxnSpPr>
              <a:cxnSpLocks/>
              <a:endCxn id="20" idx="0"/>
            </p:cNvCxnSpPr>
            <p:nvPr/>
          </p:nvCxnSpPr>
          <p:spPr bwMode="auto">
            <a:xfrm>
              <a:off x="1411987" y="3235982"/>
              <a:ext cx="311359" cy="343880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1E1AD5A-D091-39D2-F99E-4CF39B96093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967247" y="3252719"/>
              <a:ext cx="727018" cy="31635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1901465-A583-3C57-C3FD-56AB3A99CAB6}"/>
                </a:ext>
              </a:extLst>
            </p:cNvPr>
            <p:cNvCxnSpPr>
              <a:cxnSpLocks/>
              <a:stCxn id="24" idx="3"/>
            </p:cNvCxnSpPr>
            <p:nvPr/>
          </p:nvCxnSpPr>
          <p:spPr bwMode="auto">
            <a:xfrm flipV="1">
              <a:off x="3948015" y="4167507"/>
              <a:ext cx="752637" cy="451003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F87FA1F-7D8A-8510-71F4-8339E8031D54}"/>
                </a:ext>
              </a:extLst>
            </p:cNvPr>
            <p:cNvCxnSpPr>
              <a:cxnSpLocks/>
              <a:stCxn id="12" idx="3"/>
              <a:endCxn id="24" idx="1"/>
            </p:cNvCxnSpPr>
            <p:nvPr/>
          </p:nvCxnSpPr>
          <p:spPr bwMode="auto">
            <a:xfrm>
              <a:off x="1251841" y="4618509"/>
              <a:ext cx="1556838" cy="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974533D-79E0-8EC4-0070-C6A6FBC34113}"/>
                </a:ext>
              </a:extLst>
            </p:cNvPr>
            <p:cNvCxnSpPr>
              <a:cxnSpLocks/>
              <a:stCxn id="20" idx="1"/>
              <a:endCxn id="12" idx="0"/>
            </p:cNvCxnSpPr>
            <p:nvPr/>
          </p:nvCxnSpPr>
          <p:spPr bwMode="auto">
            <a:xfrm flipH="1">
              <a:off x="733573" y="3873685"/>
              <a:ext cx="420348" cy="45100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80808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6" name="Title 1">
            <a:extLst>
              <a:ext uri="{FF2B5EF4-FFF2-40B4-BE49-F238E27FC236}">
                <a16:creationId xmlns:a16="http://schemas.microsoft.com/office/drawing/2014/main" id="{99840C96-3292-5EC0-3DBF-A48D3BB27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 Spectrometry</a:t>
            </a:r>
          </a:p>
        </p:txBody>
      </p:sp>
    </p:spTree>
    <p:extLst>
      <p:ext uri="{BB962C8B-B14F-4D97-AF65-F5344CB8AC3E}">
        <p14:creationId xmlns:p14="http://schemas.microsoft.com/office/powerpoint/2010/main" val="3878238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Biodiversity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0831001-8E0A-0C33-CD6B-97459490FEDF}"/>
              </a:ext>
            </a:extLst>
          </p:cNvPr>
          <p:cNvSpPr txBox="1">
            <a:spLocks/>
          </p:cNvSpPr>
          <p:nvPr/>
        </p:nvSpPr>
        <p:spPr>
          <a:xfrm>
            <a:off x="177800" y="1604800"/>
            <a:ext cx="7165109" cy="5126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Working with MVLS colleague to do inference and parameter estimation in a biodiversity digital twin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Takes records from the Natural History Museum and uses them to inform the mathematical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568181-D274-30C1-6F45-E98C89257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292" y="3653476"/>
            <a:ext cx="4050123" cy="2672973"/>
          </a:xfrm>
          <a:prstGeom prst="rect">
            <a:avLst/>
          </a:prstGeom>
          <a:ln w="25400">
            <a:solidFill>
              <a:schemeClr val="tx2"/>
            </a:solidFill>
          </a:ln>
        </p:spPr>
      </p:pic>
      <p:pic>
        <p:nvPicPr>
          <p:cNvPr id="1026" name="Picture 2" descr="Movement in Plants | Darwin Correspondence Project">
            <a:extLst>
              <a:ext uri="{FF2B5EF4-FFF2-40B4-BE49-F238E27FC236}">
                <a16:creationId xmlns:a16="http://schemas.microsoft.com/office/drawing/2014/main" id="{627AED01-89D3-E424-9074-DCD67E457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348" y="1523998"/>
            <a:ext cx="4594052" cy="366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422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53165" y="1604800"/>
            <a:ext cx="6686985" cy="4546617"/>
          </a:xfrm>
          <a:prstGeom prst="rect">
            <a:avLst/>
          </a:prstGeom>
          <a:solidFill>
            <a:schemeClr val="bg1">
              <a:alpha val="9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What is a Digital Twin?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 digital twin is essentially a digital replica of some real-life process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US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Generally, the digital twin will be a computerised version of the real-life process that allows us to simulate the process and understand what would happen in different situations</a:t>
            </a:r>
          </a:p>
        </p:txBody>
      </p:sp>
      <p:pic>
        <p:nvPicPr>
          <p:cNvPr id="1028" name="Picture 4" descr="Digital Twins Offer Unmatched Insights for Design Engineers | Mouser">
            <a:extLst>
              <a:ext uri="{FF2B5EF4-FFF2-40B4-BE49-F238E27FC236}">
                <a16:creationId xmlns:a16="http://schemas.microsoft.com/office/drawing/2014/main" id="{A37AE817-0218-A6A8-D338-7CDA1B5DC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696" y="3165605"/>
            <a:ext cx="5728607" cy="2995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272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679FA-6E63-B587-6069-7E987A2FC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7BCA6D-31E8-7D8D-3F0B-58496A051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Cardiac Mechanics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ED1CBC4-036D-68B6-2A39-10A778AF07C6}"/>
              </a:ext>
            </a:extLst>
          </p:cNvPr>
          <p:cNvSpPr txBox="1">
            <a:spLocks/>
          </p:cNvSpPr>
          <p:nvPr/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dirty="0"/>
              <a:t>Work related to emulation methods for Cardiac Mechanics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Aim – to speed up how we do parameters inference for mathematical models to make them clinically relevant</a:t>
            </a:r>
          </a:p>
          <a:p>
            <a:pPr marL="838190" lvl="1" indent="-380990">
              <a:spcAft>
                <a:spcPts val="667"/>
              </a:spcAft>
              <a:buFont typeface="Arial" charset="0"/>
              <a:buChar char="•"/>
            </a:pPr>
            <a:endParaRPr lang="en-GB" sz="2300" kern="0" dirty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Fake Image generation using Generative AI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PCI Planning (grant led by Sean McGinty)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kern="0" dirty="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rPr>
              <a:t>Left Ventricle Emulation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4F9A770-382B-D60C-E4AC-DB6487997324}"/>
              </a:ext>
            </a:extLst>
          </p:cNvPr>
          <p:cNvGrpSpPr>
            <a:grpSpLocks noChangeAspect="1"/>
          </p:cNvGrpSpPr>
          <p:nvPr/>
        </p:nvGrpSpPr>
        <p:grpSpPr>
          <a:xfrm>
            <a:off x="706885" y="5095918"/>
            <a:ext cx="5634852" cy="1452526"/>
            <a:chOff x="5661762" y="71696"/>
            <a:chExt cx="6530238" cy="1701770"/>
          </a:xfrm>
        </p:grpSpPr>
        <p:sp>
          <p:nvSpPr>
            <p:cNvPr id="4" name="Rounded Rectangle 25">
              <a:extLst>
                <a:ext uri="{FF2B5EF4-FFF2-40B4-BE49-F238E27FC236}">
                  <a16:creationId xmlns:a16="http://schemas.microsoft.com/office/drawing/2014/main" id="{914A2601-45FD-FF9C-D960-77C569DB0A37}"/>
                </a:ext>
              </a:extLst>
            </p:cNvPr>
            <p:cNvSpPr/>
            <p:nvPr/>
          </p:nvSpPr>
          <p:spPr>
            <a:xfrm>
              <a:off x="5661762" y="86371"/>
              <a:ext cx="6530238" cy="1687095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B85327E-897E-4332-7C39-12B84551D49C}"/>
                </a:ext>
              </a:extLst>
            </p:cNvPr>
            <p:cNvGrpSpPr/>
            <p:nvPr/>
          </p:nvGrpSpPr>
          <p:grpSpPr>
            <a:xfrm>
              <a:off x="5791994" y="483292"/>
              <a:ext cx="6252308" cy="1098498"/>
              <a:chOff x="5770227" y="190670"/>
              <a:chExt cx="6252308" cy="1098498"/>
            </a:xfrm>
          </p:grpSpPr>
          <p:pic>
            <p:nvPicPr>
              <p:cNvPr id="8" name="Picture 7" descr="A group of squares with black squares&#10;&#10;Description automatically generated">
                <a:extLst>
                  <a:ext uri="{FF2B5EF4-FFF2-40B4-BE49-F238E27FC236}">
                    <a16:creationId xmlns:a16="http://schemas.microsoft.com/office/drawing/2014/main" id="{FE640C32-02D5-FFA2-81FA-8475BC515AE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253" t="11690" r="64368" b="66203"/>
              <a:stretch/>
            </p:blipFill>
            <p:spPr>
              <a:xfrm>
                <a:off x="5770227" y="190670"/>
                <a:ext cx="1100193" cy="1040343"/>
              </a:xfrm>
              <a:prstGeom prst="rect">
                <a:avLst/>
              </a:prstGeom>
            </p:spPr>
          </p:pic>
          <p:pic>
            <p:nvPicPr>
              <p:cNvPr id="9" name="Picture 8" descr="A collage of images of a person&#10;&#10;Description automatically generated">
                <a:extLst>
                  <a:ext uri="{FF2B5EF4-FFF2-40B4-BE49-F238E27FC236}">
                    <a16:creationId xmlns:a16="http://schemas.microsoft.com/office/drawing/2014/main" id="{48BF425D-A343-8747-F119-A3149347E1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070" t="11873" r="64917" b="66020"/>
              <a:stretch/>
            </p:blipFill>
            <p:spPr>
              <a:xfrm>
                <a:off x="7477869" y="190670"/>
                <a:ext cx="1119080" cy="1075000"/>
              </a:xfrm>
              <a:prstGeom prst="rect">
                <a:avLst/>
              </a:prstGeom>
            </p:spPr>
          </p:pic>
          <p:pic>
            <p:nvPicPr>
              <p:cNvPr id="10" name="Picture 9" descr="A collage of images of a baby&#10;&#10;Description automatically generated">
                <a:extLst>
                  <a:ext uri="{FF2B5EF4-FFF2-40B4-BE49-F238E27FC236}">
                    <a16:creationId xmlns:a16="http://schemas.microsoft.com/office/drawing/2014/main" id="{5A0E5532-C193-8B26-D383-48CBCF1AAC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070" t="12238" r="64917" b="65655"/>
              <a:stretch/>
            </p:blipFill>
            <p:spPr>
              <a:xfrm>
                <a:off x="9126964" y="203910"/>
                <a:ext cx="1119079" cy="1074998"/>
              </a:xfrm>
              <a:prstGeom prst="rect">
                <a:avLst/>
              </a:prstGeom>
            </p:spPr>
          </p:pic>
          <p:pic>
            <p:nvPicPr>
              <p:cNvPr id="11" name="Picture 10" descr="A collage of images of an eye&#10;&#10;Description automatically generated">
                <a:extLst>
                  <a:ext uri="{FF2B5EF4-FFF2-40B4-BE49-F238E27FC236}">
                    <a16:creationId xmlns:a16="http://schemas.microsoft.com/office/drawing/2014/main" id="{E3E92544-8A6B-0DA9-C751-DB3452D4638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618" t="12055" r="64551" b="65838"/>
              <a:stretch/>
            </p:blipFill>
            <p:spPr>
              <a:xfrm>
                <a:off x="10903456" y="205570"/>
                <a:ext cx="1119079" cy="1083598"/>
              </a:xfrm>
              <a:prstGeom prst="rect">
                <a:avLst/>
              </a:prstGeom>
            </p:spPr>
          </p:pic>
          <p:sp>
            <p:nvSpPr>
              <p:cNvPr id="12" name="Right Arrow 32">
                <a:extLst>
                  <a:ext uri="{FF2B5EF4-FFF2-40B4-BE49-F238E27FC236}">
                    <a16:creationId xmlns:a16="http://schemas.microsoft.com/office/drawing/2014/main" id="{C54188C7-4C48-4080-CF99-FEE7D9FFAF02}"/>
                  </a:ext>
                </a:extLst>
              </p:cNvPr>
              <p:cNvSpPr/>
              <p:nvPr/>
            </p:nvSpPr>
            <p:spPr>
              <a:xfrm>
                <a:off x="6939271" y="455334"/>
                <a:ext cx="498984" cy="511014"/>
              </a:xfrm>
              <a:prstGeom prst="rightArrow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ight Arrow 33">
                <a:extLst>
                  <a:ext uri="{FF2B5EF4-FFF2-40B4-BE49-F238E27FC236}">
                    <a16:creationId xmlns:a16="http://schemas.microsoft.com/office/drawing/2014/main" id="{F109AED0-923B-DE41-1E57-7E0EA7262C74}"/>
                  </a:ext>
                </a:extLst>
              </p:cNvPr>
              <p:cNvSpPr/>
              <p:nvPr/>
            </p:nvSpPr>
            <p:spPr>
              <a:xfrm>
                <a:off x="8624990" y="472663"/>
                <a:ext cx="498984" cy="511014"/>
              </a:xfrm>
              <a:prstGeom prst="rightArrow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ight Arrow 34">
                <a:extLst>
                  <a:ext uri="{FF2B5EF4-FFF2-40B4-BE49-F238E27FC236}">
                    <a16:creationId xmlns:a16="http://schemas.microsoft.com/office/drawing/2014/main" id="{4BF1E980-F5D4-4BFC-B5E9-9588133B85BC}"/>
                  </a:ext>
                </a:extLst>
              </p:cNvPr>
              <p:cNvSpPr/>
              <p:nvPr/>
            </p:nvSpPr>
            <p:spPr>
              <a:xfrm>
                <a:off x="10352075" y="472663"/>
                <a:ext cx="498984" cy="511014"/>
              </a:xfrm>
              <a:prstGeom prst="rightArrow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AADB9D0-E10E-122E-0502-1ABCF4D43C92}"/>
                </a:ext>
              </a:extLst>
            </p:cNvPr>
            <p:cNvSpPr txBox="1"/>
            <p:nvPr/>
          </p:nvSpPr>
          <p:spPr>
            <a:xfrm>
              <a:off x="5719412" y="71696"/>
              <a:ext cx="5356170" cy="324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u="sng" dirty="0">
                  <a:solidFill>
                    <a:schemeClr val="bg1"/>
                  </a:solidFill>
                </a:rPr>
                <a:t>Progressive GAN on Heart Data</a:t>
              </a:r>
            </a:p>
          </p:txBody>
        </p:sp>
      </p:grpSp>
      <p:pic>
        <p:nvPicPr>
          <p:cNvPr id="15" name="Picture 14" descr="A close up of a circle&#10;&#10;Description automatically generated">
            <a:extLst>
              <a:ext uri="{FF2B5EF4-FFF2-40B4-BE49-F238E27FC236}">
                <a16:creationId xmlns:a16="http://schemas.microsoft.com/office/drawing/2014/main" id="{860392CB-E4F5-F4DE-6E7F-8AD7D964DED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16" t="7405" r="17224" b="10341"/>
          <a:stretch/>
        </p:blipFill>
        <p:spPr>
          <a:xfrm>
            <a:off x="6882673" y="3075710"/>
            <a:ext cx="1488364" cy="1482481"/>
          </a:xfrm>
          <a:prstGeom prst="rect">
            <a:avLst/>
          </a:prstGeom>
        </p:spPr>
      </p:pic>
      <p:pic>
        <p:nvPicPr>
          <p:cNvPr id="16" name="Picture 15" descr="A close-up of a ultrasound&#10;&#10;Description automatically generated">
            <a:extLst>
              <a:ext uri="{FF2B5EF4-FFF2-40B4-BE49-F238E27FC236}">
                <a16:creationId xmlns:a16="http://schemas.microsoft.com/office/drawing/2014/main" id="{6F28F0A1-64E0-D522-DC93-90219C75491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73" t="7404" r="17347" b="10994"/>
          <a:stretch/>
        </p:blipFill>
        <p:spPr>
          <a:xfrm>
            <a:off x="8684761" y="3075710"/>
            <a:ext cx="1476552" cy="1482481"/>
          </a:xfrm>
          <a:prstGeom prst="rect">
            <a:avLst/>
          </a:prstGeom>
        </p:spPr>
      </p:pic>
      <p:pic>
        <p:nvPicPr>
          <p:cNvPr id="17" name="Picture 16" descr="A close-up of an ultrasound&#10;&#10;Description automatically generated">
            <a:extLst>
              <a:ext uri="{FF2B5EF4-FFF2-40B4-BE49-F238E27FC236}">
                <a16:creationId xmlns:a16="http://schemas.microsoft.com/office/drawing/2014/main" id="{2DC58EBE-90A5-1895-0828-3E3F217E2062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7730" r="18081" b="11647"/>
          <a:stretch/>
        </p:blipFill>
        <p:spPr>
          <a:xfrm>
            <a:off x="10480917" y="3075710"/>
            <a:ext cx="1482483" cy="1482482"/>
          </a:xfrm>
          <a:prstGeom prst="rect">
            <a:avLst/>
          </a:prstGeom>
        </p:spPr>
      </p:pic>
      <p:pic>
        <p:nvPicPr>
          <p:cNvPr id="18" name="Picture 17" descr="A close-up of an ultrasound&#10;&#10;Description automatically generated">
            <a:extLst>
              <a:ext uri="{FF2B5EF4-FFF2-40B4-BE49-F238E27FC236}">
                <a16:creationId xmlns:a16="http://schemas.microsoft.com/office/drawing/2014/main" id="{C9EF0FA5-6051-9F76-23F2-D95A013D7FB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8" t="6425" r="17592" b="10994"/>
          <a:stretch/>
        </p:blipFill>
        <p:spPr>
          <a:xfrm>
            <a:off x="6882673" y="5005385"/>
            <a:ext cx="1463634" cy="1487146"/>
          </a:xfrm>
          <a:prstGeom prst="rect">
            <a:avLst/>
          </a:prstGeom>
        </p:spPr>
      </p:pic>
      <p:pic>
        <p:nvPicPr>
          <p:cNvPr id="19" name="Picture 18" descr="A close-up of an eye&#10;&#10;Description automatically generated">
            <a:extLst>
              <a:ext uri="{FF2B5EF4-FFF2-40B4-BE49-F238E27FC236}">
                <a16:creationId xmlns:a16="http://schemas.microsoft.com/office/drawing/2014/main" id="{981B991D-E104-3B6D-DA4D-61F7D07F10A9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73" t="8057" r="17347" b="10668"/>
          <a:stretch/>
        </p:blipFill>
        <p:spPr>
          <a:xfrm>
            <a:off x="8685293" y="5011215"/>
            <a:ext cx="1475487" cy="1475486"/>
          </a:xfrm>
          <a:prstGeom prst="rect">
            <a:avLst/>
          </a:prstGeom>
        </p:spPr>
      </p:pic>
      <p:pic>
        <p:nvPicPr>
          <p:cNvPr id="20" name="Picture 19" descr="A close-up of a cloud&#10;&#10;Description automatically generated">
            <a:extLst>
              <a:ext uri="{FF2B5EF4-FFF2-40B4-BE49-F238E27FC236}">
                <a16:creationId xmlns:a16="http://schemas.microsoft.com/office/drawing/2014/main" id="{5BBCBDBE-148C-6FD0-5D85-742E5D157B73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4" t="7404" r="18326" b="11321"/>
          <a:stretch/>
        </p:blipFill>
        <p:spPr>
          <a:xfrm>
            <a:off x="10499765" y="5017381"/>
            <a:ext cx="1463635" cy="147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210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FE4FB-9061-7D62-7E47-31DB40414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CA6B4FF-ABFE-3E4F-5B24-B22903B00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Geographics and Earth Sciences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C605E38-7D25-139C-68EE-E9AE94A8B9E4}"/>
              </a:ext>
            </a:extLst>
          </p:cNvPr>
          <p:cNvSpPr txBox="1">
            <a:spLocks/>
          </p:cNvSpPr>
          <p:nvPr/>
        </p:nvSpPr>
        <p:spPr>
          <a:xfrm>
            <a:off x="177800" y="1604800"/>
            <a:ext cx="11785600" cy="5126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dirty="0"/>
              <a:t>New projects related to uncertainty quantification in geographic finite element models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r>
              <a:rPr lang="en-GB" sz="2300" dirty="0"/>
              <a:t>Potential peatland modelling project (with Raimondo Penta and others)</a:t>
            </a:r>
          </a:p>
          <a:p>
            <a:pPr marL="380990" indent="-380990">
              <a:spcAft>
                <a:spcPts val="667"/>
              </a:spcAft>
              <a:buFont typeface="Arial" charset="0"/>
              <a:buChar char="•"/>
            </a:pPr>
            <a:endParaRPr lang="en-US" sz="2300" kern="0" dirty="0">
              <a:solidFill>
                <a:srgbClr val="00356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C340AA-E8F3-045E-6DC4-5B59C676F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0691" y="154709"/>
            <a:ext cx="3054507" cy="13208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C4F935-F6BD-DCE6-E65C-6601B65FB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774" y="2641940"/>
            <a:ext cx="9782451" cy="395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920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e University at sunset">
            <a:extLst>
              <a:ext uri="{FF2B5EF4-FFF2-40B4-BE49-F238E27FC236}">
                <a16:creationId xmlns:a16="http://schemas.microsoft.com/office/drawing/2014/main" id="{778F38A2-01CF-7145-BA22-B7FAA65198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C03AA1-5E47-2841-A2C0-74489FA31DD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47699" y="1798637"/>
            <a:ext cx="8048065" cy="3293316"/>
          </a:xfrm>
        </p:spPr>
        <p:txBody>
          <a:bodyPr>
            <a:no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If you are interested in collaborating then you can contact me at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Vinny.Davies@Glasgow.ac.uk</a:t>
            </a:r>
            <a:r>
              <a:rPr lang="en-GB" dirty="0">
                <a:solidFill>
                  <a:schemeClr val="bg1"/>
                </a:solidFill>
              </a:rPr>
              <a:t> 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Slides available at </a:t>
            </a:r>
            <a:r>
              <a:rPr lang="en-GB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https://github.com/vinnydavies/presentations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977A0E5-549A-BC91-DEEA-0282CA765B3E}"/>
              </a:ext>
            </a:extLst>
          </p:cNvPr>
          <p:cNvGrpSpPr/>
          <p:nvPr/>
        </p:nvGrpSpPr>
        <p:grpSpPr>
          <a:xfrm>
            <a:off x="8385228" y="5699322"/>
            <a:ext cx="3413095" cy="854153"/>
            <a:chOff x="8385228" y="5699322"/>
            <a:chExt cx="3413095" cy="85415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9027333-D376-8095-D480-C95605F92C16}"/>
                </a:ext>
              </a:extLst>
            </p:cNvPr>
            <p:cNvSpPr txBox="1"/>
            <p:nvPr/>
          </p:nvSpPr>
          <p:spPr>
            <a:xfrm>
              <a:off x="8385228" y="5699322"/>
              <a:ext cx="3413095" cy="461665"/>
            </a:xfrm>
            <a:prstGeom prst="rect">
              <a:avLst/>
            </a:prstGeom>
            <a:noFill/>
            <a:effectLst>
              <a:outerShdw blurRad="1270000" dist="50800" dir="5400000" sx="200000" sy="200000" algn="ctr" rotWithShape="0">
                <a:schemeClr val="tx1"/>
              </a:outerShdw>
            </a:effectLst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#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UofGWorldChangers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61E5887-E6BE-B326-1A05-24C609BDC1E3}"/>
                </a:ext>
              </a:extLst>
            </p:cNvPr>
            <p:cNvSpPr txBox="1"/>
            <p:nvPr/>
          </p:nvSpPr>
          <p:spPr>
            <a:xfrm>
              <a:off x="9098531" y="6091810"/>
              <a:ext cx="26997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@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UofGlasgow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C79CF5E-39C3-D417-DE0C-B790AD9E8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227917" y="6223335"/>
              <a:ext cx="244208" cy="24420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B297A9E-56B2-F647-5569-74999B3B8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01252" y="6221142"/>
              <a:ext cx="239106" cy="239106"/>
            </a:xfrm>
            <a:prstGeom prst="rect">
              <a:avLst/>
            </a:prstGeom>
          </p:spPr>
        </p:pic>
        <p:pic>
          <p:nvPicPr>
            <p:cNvPr id="8" name="Picture 7" descr="A white x on a black background&#10;&#10;Description automatically generated">
              <a:extLst>
                <a:ext uri="{FF2B5EF4-FFF2-40B4-BE49-F238E27FC236}">
                  <a16:creationId xmlns:a16="http://schemas.microsoft.com/office/drawing/2014/main" id="{D64DA782-C230-59AF-4E16-4746579C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23476" y="6222382"/>
              <a:ext cx="244208" cy="244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6378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7C739A-3683-D786-5AF2-EACFC2367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4953" y="2352403"/>
            <a:ext cx="2781300" cy="2971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4B509F-D535-37B6-185B-7C4C5914766A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59C424-9B82-3C84-0285-21D8E5A732E1}"/>
              </a:ext>
            </a:extLst>
          </p:cNvPr>
          <p:cNvSpPr txBox="1"/>
          <p:nvPr/>
        </p:nvSpPr>
        <p:spPr>
          <a:xfrm>
            <a:off x="9881808" y="5270450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Real System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30FE17-9196-28A1-F628-12420683A156}"/>
              </a:ext>
            </a:extLst>
          </p:cNvPr>
          <p:cNvCxnSpPr>
            <a:cxnSpLocks/>
          </p:cNvCxnSpPr>
          <p:nvPr/>
        </p:nvCxnSpPr>
        <p:spPr>
          <a:xfrm>
            <a:off x="7714735" y="3672839"/>
            <a:ext cx="1230218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25A1C3-48C6-1F79-52C2-E9F547946004}"/>
              </a:ext>
            </a:extLst>
          </p:cNvPr>
          <p:cNvCxnSpPr>
            <a:cxnSpLocks/>
          </p:cNvCxnSpPr>
          <p:nvPr/>
        </p:nvCxnSpPr>
        <p:spPr>
          <a:xfrm flipH="1">
            <a:off x="7714735" y="4171406"/>
            <a:ext cx="1159299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425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7C739A-3683-D786-5AF2-EACFC2367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4953" y="2352403"/>
            <a:ext cx="2781300" cy="2971800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9981CBA-0E83-9FD8-2859-65F407A48C5A}"/>
              </a:ext>
            </a:extLst>
          </p:cNvPr>
          <p:cNvCxnSpPr>
            <a:cxnSpLocks/>
          </p:cNvCxnSpPr>
          <p:nvPr/>
        </p:nvCxnSpPr>
        <p:spPr>
          <a:xfrm>
            <a:off x="3788229" y="2560320"/>
            <a:ext cx="1393371" cy="557349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54B509F-D535-37B6-185B-7C4C5914766A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59C424-9B82-3C84-0285-21D8E5A732E1}"/>
              </a:ext>
            </a:extLst>
          </p:cNvPr>
          <p:cNvSpPr txBox="1"/>
          <p:nvPr/>
        </p:nvSpPr>
        <p:spPr>
          <a:xfrm>
            <a:off x="9881808" y="5270450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Real System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30FE17-9196-28A1-F628-12420683A156}"/>
              </a:ext>
            </a:extLst>
          </p:cNvPr>
          <p:cNvCxnSpPr>
            <a:cxnSpLocks/>
          </p:cNvCxnSpPr>
          <p:nvPr/>
        </p:nvCxnSpPr>
        <p:spPr>
          <a:xfrm>
            <a:off x="7714735" y="3672839"/>
            <a:ext cx="1230218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25A1C3-48C6-1F79-52C2-E9F547946004}"/>
              </a:ext>
            </a:extLst>
          </p:cNvPr>
          <p:cNvCxnSpPr>
            <a:cxnSpLocks/>
          </p:cNvCxnSpPr>
          <p:nvPr/>
        </p:nvCxnSpPr>
        <p:spPr>
          <a:xfrm flipH="1">
            <a:off x="7714735" y="4171406"/>
            <a:ext cx="1159299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881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7C739A-3683-D786-5AF2-EACFC2367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4953" y="2352403"/>
            <a:ext cx="2781300" cy="2971800"/>
          </a:xfrm>
          <a:prstGeom prst="rect">
            <a:avLst/>
          </a:prstGeom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B528D55-415E-1ADF-6EEC-9A61D6CE132A}"/>
              </a:ext>
            </a:extLst>
          </p:cNvPr>
          <p:cNvCxnSpPr>
            <a:cxnSpLocks/>
          </p:cNvCxnSpPr>
          <p:nvPr/>
        </p:nvCxnSpPr>
        <p:spPr>
          <a:xfrm flipV="1">
            <a:off x="3711815" y="4171406"/>
            <a:ext cx="1286905" cy="182416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54B509F-D535-37B6-185B-7C4C5914766A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59C424-9B82-3C84-0285-21D8E5A732E1}"/>
              </a:ext>
            </a:extLst>
          </p:cNvPr>
          <p:cNvSpPr txBox="1"/>
          <p:nvPr/>
        </p:nvSpPr>
        <p:spPr>
          <a:xfrm>
            <a:off x="9881808" y="5270450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Real System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30FE17-9196-28A1-F628-12420683A156}"/>
              </a:ext>
            </a:extLst>
          </p:cNvPr>
          <p:cNvCxnSpPr>
            <a:cxnSpLocks/>
          </p:cNvCxnSpPr>
          <p:nvPr/>
        </p:nvCxnSpPr>
        <p:spPr>
          <a:xfrm>
            <a:off x="7714735" y="3672839"/>
            <a:ext cx="1230218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25A1C3-48C6-1F79-52C2-E9F547946004}"/>
              </a:ext>
            </a:extLst>
          </p:cNvPr>
          <p:cNvCxnSpPr>
            <a:cxnSpLocks/>
          </p:cNvCxnSpPr>
          <p:nvPr/>
        </p:nvCxnSpPr>
        <p:spPr>
          <a:xfrm flipH="1">
            <a:off x="7714735" y="4171406"/>
            <a:ext cx="1159299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425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7C739A-3683-D786-5AF2-EACFC2367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4953" y="2352403"/>
            <a:ext cx="2781300" cy="2971800"/>
          </a:xfrm>
          <a:prstGeom prst="rect">
            <a:avLst/>
          </a:prstGeom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9D39D7-AB75-A851-CF8C-E0007B7F0655}"/>
              </a:ext>
            </a:extLst>
          </p:cNvPr>
          <p:cNvCxnSpPr>
            <a:cxnSpLocks/>
          </p:cNvCxnSpPr>
          <p:nvPr/>
        </p:nvCxnSpPr>
        <p:spPr>
          <a:xfrm flipV="1">
            <a:off x="3415012" y="4920343"/>
            <a:ext cx="1923342" cy="970832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54B509F-D535-37B6-185B-7C4C5914766A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59C424-9B82-3C84-0285-21D8E5A732E1}"/>
              </a:ext>
            </a:extLst>
          </p:cNvPr>
          <p:cNvSpPr txBox="1"/>
          <p:nvPr/>
        </p:nvSpPr>
        <p:spPr>
          <a:xfrm>
            <a:off x="9881808" y="5270450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Real System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30FE17-9196-28A1-F628-12420683A156}"/>
              </a:ext>
            </a:extLst>
          </p:cNvPr>
          <p:cNvCxnSpPr>
            <a:cxnSpLocks/>
          </p:cNvCxnSpPr>
          <p:nvPr/>
        </p:nvCxnSpPr>
        <p:spPr>
          <a:xfrm>
            <a:off x="7714735" y="3672839"/>
            <a:ext cx="1230218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25A1C3-48C6-1F79-52C2-E9F547946004}"/>
              </a:ext>
            </a:extLst>
          </p:cNvPr>
          <p:cNvCxnSpPr>
            <a:cxnSpLocks/>
          </p:cNvCxnSpPr>
          <p:nvPr/>
        </p:nvCxnSpPr>
        <p:spPr>
          <a:xfrm flipH="1">
            <a:off x="7714735" y="4171406"/>
            <a:ext cx="1159299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398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7C739A-3683-D786-5AF2-EACFC2367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4953" y="2352403"/>
            <a:ext cx="2781300" cy="2971800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9981CBA-0E83-9FD8-2859-65F407A48C5A}"/>
              </a:ext>
            </a:extLst>
          </p:cNvPr>
          <p:cNvCxnSpPr>
            <a:cxnSpLocks/>
          </p:cNvCxnSpPr>
          <p:nvPr/>
        </p:nvCxnSpPr>
        <p:spPr>
          <a:xfrm>
            <a:off x="3788229" y="2560320"/>
            <a:ext cx="1393371" cy="557349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B528D55-415E-1ADF-6EEC-9A61D6CE132A}"/>
              </a:ext>
            </a:extLst>
          </p:cNvPr>
          <p:cNvCxnSpPr>
            <a:cxnSpLocks/>
          </p:cNvCxnSpPr>
          <p:nvPr/>
        </p:nvCxnSpPr>
        <p:spPr>
          <a:xfrm flipV="1">
            <a:off x="3711815" y="4171406"/>
            <a:ext cx="1286905" cy="182416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9D39D7-AB75-A851-CF8C-E0007B7F0655}"/>
              </a:ext>
            </a:extLst>
          </p:cNvPr>
          <p:cNvCxnSpPr>
            <a:cxnSpLocks/>
          </p:cNvCxnSpPr>
          <p:nvPr/>
        </p:nvCxnSpPr>
        <p:spPr>
          <a:xfrm flipV="1">
            <a:off x="3415012" y="4920343"/>
            <a:ext cx="1923342" cy="970832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54B509F-D535-37B6-185B-7C4C5914766A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59C424-9B82-3C84-0285-21D8E5A732E1}"/>
              </a:ext>
            </a:extLst>
          </p:cNvPr>
          <p:cNvSpPr txBox="1"/>
          <p:nvPr/>
        </p:nvSpPr>
        <p:spPr>
          <a:xfrm>
            <a:off x="9881808" y="5270450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Real System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30FE17-9196-28A1-F628-12420683A156}"/>
              </a:ext>
            </a:extLst>
          </p:cNvPr>
          <p:cNvCxnSpPr>
            <a:cxnSpLocks/>
          </p:cNvCxnSpPr>
          <p:nvPr/>
        </p:nvCxnSpPr>
        <p:spPr>
          <a:xfrm>
            <a:off x="7714735" y="3672839"/>
            <a:ext cx="1230218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25A1C3-48C6-1F79-52C2-E9F547946004}"/>
              </a:ext>
            </a:extLst>
          </p:cNvPr>
          <p:cNvCxnSpPr>
            <a:cxnSpLocks/>
          </p:cNvCxnSpPr>
          <p:nvPr/>
        </p:nvCxnSpPr>
        <p:spPr>
          <a:xfrm flipH="1">
            <a:off x="7714735" y="4171406"/>
            <a:ext cx="1159299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664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7C739A-3683-D786-5AF2-EACFC2367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4953" y="2352403"/>
            <a:ext cx="2781300" cy="2971800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7CF09A-AF53-1FA5-7EAA-DA3592DC8EE1}"/>
              </a:ext>
            </a:extLst>
          </p:cNvPr>
          <p:cNvSpPr/>
          <p:nvPr/>
        </p:nvSpPr>
        <p:spPr>
          <a:xfrm>
            <a:off x="465747" y="1436914"/>
            <a:ext cx="3476626" cy="5268686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A30DE6-DECC-DEA0-7343-5FA81534E59A}"/>
              </a:ext>
            </a:extLst>
          </p:cNvPr>
          <p:cNvSpPr txBox="1"/>
          <p:nvPr/>
        </p:nvSpPr>
        <p:spPr>
          <a:xfrm>
            <a:off x="1689085" y="1420908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B8F0EE1-7DFB-18D8-2DA2-18ED92C579F4}"/>
              </a:ext>
            </a:extLst>
          </p:cNvPr>
          <p:cNvCxnSpPr>
            <a:cxnSpLocks/>
          </p:cNvCxnSpPr>
          <p:nvPr/>
        </p:nvCxnSpPr>
        <p:spPr>
          <a:xfrm flipV="1">
            <a:off x="4057612" y="3848576"/>
            <a:ext cx="937842" cy="10273"/>
          </a:xfrm>
          <a:prstGeom prst="straightConnector1">
            <a:avLst/>
          </a:prstGeom>
          <a:ln w="63500">
            <a:solidFill>
              <a:srgbClr val="08080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B03FCA9-60E7-4F02-2DB2-CD9FA4F8AE94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4269E7-74E3-0942-B8A2-800D06C7449E}"/>
              </a:ext>
            </a:extLst>
          </p:cNvPr>
          <p:cNvSpPr txBox="1"/>
          <p:nvPr/>
        </p:nvSpPr>
        <p:spPr>
          <a:xfrm>
            <a:off x="9881808" y="5270450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Real System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A062412-BD8C-9E59-2684-7C7617B4A320}"/>
              </a:ext>
            </a:extLst>
          </p:cNvPr>
          <p:cNvCxnSpPr>
            <a:cxnSpLocks/>
          </p:cNvCxnSpPr>
          <p:nvPr/>
        </p:nvCxnSpPr>
        <p:spPr>
          <a:xfrm>
            <a:off x="7714735" y="3672839"/>
            <a:ext cx="1230218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EF7EB3F-AD96-6B43-DD66-5CA18AC78DBE}"/>
              </a:ext>
            </a:extLst>
          </p:cNvPr>
          <p:cNvCxnSpPr>
            <a:cxnSpLocks/>
          </p:cNvCxnSpPr>
          <p:nvPr/>
        </p:nvCxnSpPr>
        <p:spPr>
          <a:xfrm flipH="1">
            <a:off x="7714735" y="4171406"/>
            <a:ext cx="1159299" cy="0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146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52437" y="706583"/>
            <a:ext cx="9210963" cy="888786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/>
              <a:t>So, what actually is a Digital Twin?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82B71-6798-34CC-47D6-6D2C5257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8" y="1905952"/>
            <a:ext cx="3829050" cy="3533775"/>
          </a:xfrm>
          <a:prstGeom prst="rect">
            <a:avLst/>
          </a:prstGeom>
        </p:spPr>
      </p:pic>
      <p:pic>
        <p:nvPicPr>
          <p:cNvPr id="1026" name="Picture 2" descr="Math 577: Mathematical Modeling">
            <a:extLst>
              <a:ext uri="{FF2B5EF4-FFF2-40B4-BE49-F238E27FC236}">
                <a16:creationId xmlns:a16="http://schemas.microsoft.com/office/drawing/2014/main" id="{CB44E08A-A076-40B6-9468-9AE4991C0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964" y="1759462"/>
            <a:ext cx="2247622" cy="16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Neural Networks? | IBM">
            <a:extLst>
              <a:ext uri="{FF2B5EF4-FFF2-40B4-BE49-F238E27FC236}">
                <a16:creationId xmlns:a16="http://schemas.microsoft.com/office/drawing/2014/main" id="{B0BC93AB-BE8F-2C79-EC87-E3E06C82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82" y="3479843"/>
            <a:ext cx="2247622" cy="159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8DE0779D-B13F-B0E6-0347-9DE6CF3A4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704" y="5169209"/>
            <a:ext cx="1466142" cy="16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C51494-7552-420F-D680-8091D68D0EA8}"/>
              </a:ext>
            </a:extLst>
          </p:cNvPr>
          <p:cNvSpPr txBox="1"/>
          <p:nvPr/>
        </p:nvSpPr>
        <p:spPr>
          <a:xfrm>
            <a:off x="617931" y="2389813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Physical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98D46D-425E-7BF1-5A9F-62EC6F63924A}"/>
              </a:ext>
            </a:extLst>
          </p:cNvPr>
          <p:cNvSpPr txBox="1"/>
          <p:nvPr/>
        </p:nvSpPr>
        <p:spPr>
          <a:xfrm>
            <a:off x="692943" y="3985427"/>
            <a:ext cx="996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ML / AI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DB45C-C55B-7415-A88D-BDF4196B37B4}"/>
              </a:ext>
            </a:extLst>
          </p:cNvPr>
          <p:cNvSpPr txBox="1"/>
          <p:nvPr/>
        </p:nvSpPr>
        <p:spPr>
          <a:xfrm>
            <a:off x="851160" y="5803298"/>
            <a:ext cx="67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Code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F7CF09A-AF53-1FA5-7EAA-DA3592DC8EE1}"/>
              </a:ext>
            </a:extLst>
          </p:cNvPr>
          <p:cNvSpPr/>
          <p:nvPr/>
        </p:nvSpPr>
        <p:spPr>
          <a:xfrm>
            <a:off x="465747" y="1436914"/>
            <a:ext cx="3476626" cy="5268686"/>
          </a:xfrm>
          <a:prstGeom prst="roundRect">
            <a:avLst/>
          </a:prstGeom>
          <a:noFill/>
          <a:ln w="38100">
            <a:solidFill>
              <a:srgbClr val="0808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A30DE6-DECC-DEA0-7343-5FA81534E59A}"/>
              </a:ext>
            </a:extLst>
          </p:cNvPr>
          <p:cNvSpPr txBox="1"/>
          <p:nvPr/>
        </p:nvSpPr>
        <p:spPr>
          <a:xfrm>
            <a:off x="1689085" y="1420908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B8F0EE1-7DFB-18D8-2DA2-18ED92C579F4}"/>
              </a:ext>
            </a:extLst>
          </p:cNvPr>
          <p:cNvCxnSpPr>
            <a:cxnSpLocks/>
          </p:cNvCxnSpPr>
          <p:nvPr/>
        </p:nvCxnSpPr>
        <p:spPr>
          <a:xfrm flipV="1">
            <a:off x="4057612" y="3848576"/>
            <a:ext cx="937842" cy="10273"/>
          </a:xfrm>
          <a:prstGeom prst="straightConnector1">
            <a:avLst/>
          </a:prstGeom>
          <a:ln w="63500">
            <a:solidFill>
              <a:srgbClr val="08080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B03FCA9-60E7-4F02-2DB2-CD9FA4F8AE94}"/>
              </a:ext>
            </a:extLst>
          </p:cNvPr>
          <p:cNvSpPr txBox="1"/>
          <p:nvPr/>
        </p:nvSpPr>
        <p:spPr>
          <a:xfrm>
            <a:off x="5836677" y="5154926"/>
            <a:ext cx="1213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80808"/>
                </a:solidFill>
              </a:rPr>
              <a:t>Digital Twin</a:t>
            </a:r>
          </a:p>
        </p:txBody>
      </p:sp>
      <p:pic>
        <p:nvPicPr>
          <p:cNvPr id="2050" name="Picture 2" descr="Met Office issues new 21-hour 'danger to life' storm warning across 13 UK  regions – mapped | Weather | News | Express.co.uk">
            <a:extLst>
              <a:ext uri="{FF2B5EF4-FFF2-40B4-BE49-F238E27FC236}">
                <a16:creationId xmlns:a16="http://schemas.microsoft.com/office/drawing/2014/main" id="{B9240AED-030A-848B-1DCC-07B456F26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7181" y="1241452"/>
            <a:ext cx="2430596" cy="1440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6C423DC-2E18-05CE-B0D5-9591B4687AF4}"/>
              </a:ext>
            </a:extLst>
          </p:cNvPr>
          <p:cNvSpPr txBox="1"/>
          <p:nvPr/>
        </p:nvSpPr>
        <p:spPr>
          <a:xfrm>
            <a:off x="9296304" y="902898"/>
            <a:ext cx="2173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80808"/>
                </a:solidFill>
              </a:rPr>
              <a:t>Weather Data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FEA9338-5F59-BE64-4B7D-6761E56517E5}"/>
              </a:ext>
            </a:extLst>
          </p:cNvPr>
          <p:cNvCxnSpPr>
            <a:cxnSpLocks/>
          </p:cNvCxnSpPr>
          <p:nvPr/>
        </p:nvCxnSpPr>
        <p:spPr>
          <a:xfrm flipH="1">
            <a:off x="7570962" y="2042435"/>
            <a:ext cx="1529495" cy="1110131"/>
          </a:xfrm>
          <a:prstGeom prst="straightConnector1">
            <a:avLst/>
          </a:prstGeom>
          <a:ln w="63500">
            <a:solidFill>
              <a:srgbClr val="0808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023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ofG colours">
      <a:dk1>
        <a:srgbClr val="003865"/>
      </a:dk1>
      <a:lt1>
        <a:srgbClr val="FFFFFE"/>
      </a:lt1>
      <a:dk2>
        <a:srgbClr val="000000"/>
      </a:dk2>
      <a:lt2>
        <a:srgbClr val="7D2238"/>
      </a:lt2>
      <a:accent1>
        <a:srgbClr val="0075B0"/>
      </a:accent1>
      <a:accent2>
        <a:srgbClr val="5B4D93"/>
      </a:accent2>
      <a:accent3>
        <a:srgbClr val="CF1C20"/>
      </a:accent3>
      <a:accent4>
        <a:srgbClr val="00833C"/>
      </a:accent4>
      <a:accent5>
        <a:srgbClr val="BE4D00"/>
      </a:accent5>
      <a:accent6>
        <a:srgbClr val="951271"/>
      </a:accent6>
      <a:hlink>
        <a:srgbClr val="584B3D"/>
      </a:hlink>
      <a:folHlink>
        <a:srgbClr val="0068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61AF5F2-503D-2641-86A1-09AD8919EA9C}" vid="{A816E7D6-9491-074F-A4D5-6596497DAC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4122</TotalTime>
  <Words>702</Words>
  <Application>Microsoft Office PowerPoint</Application>
  <PresentationFormat>Widescreen</PresentationFormat>
  <Paragraphs>151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Cambria Math</vt:lpstr>
      <vt:lpstr>Office Theme</vt:lpstr>
      <vt:lpstr>Statistics and AI for Uncertainty Quantification in Applied Mathematical Models</vt:lpstr>
      <vt:lpstr>What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So, what actually is a Digital Twin?</vt:lpstr>
      <vt:lpstr>Mass Spectrometry</vt:lpstr>
      <vt:lpstr>Mass Spectrometry</vt:lpstr>
      <vt:lpstr>Mass Spectrometry</vt:lpstr>
      <vt:lpstr>Biodiversity</vt:lpstr>
      <vt:lpstr>Cardiac Mechanics</vt:lpstr>
      <vt:lpstr>Geographics and Earth Sciences</vt:lpstr>
      <vt:lpstr>If you are interested in collaborating then you can contact me at  Vinny.Davies@Glasgow.ac.uk   Slides available at https://github.com/vinnydavies/presentations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 Howard</dc:creator>
  <cp:lastModifiedBy>Vinny Davies</cp:lastModifiedBy>
  <cp:revision>88</cp:revision>
  <dcterms:created xsi:type="dcterms:W3CDTF">2021-01-06T14:22:07Z</dcterms:created>
  <dcterms:modified xsi:type="dcterms:W3CDTF">2025-01-20T17:43:57Z</dcterms:modified>
</cp:coreProperties>
</file>

<file path=docProps/thumbnail.jpeg>
</file>